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48" r:id="rId5"/>
  </p:sldMasterIdLst>
  <p:notesMasterIdLst>
    <p:notesMasterId r:id="rId20"/>
  </p:notesMasterIdLst>
  <p:handoutMasterIdLst>
    <p:handoutMasterId r:id="rId21"/>
  </p:handoutMasterIdLst>
  <p:sldIdLst>
    <p:sldId id="257" r:id="rId6"/>
    <p:sldId id="263" r:id="rId7"/>
    <p:sldId id="262" r:id="rId8"/>
    <p:sldId id="264" r:id="rId9"/>
    <p:sldId id="265" r:id="rId10"/>
    <p:sldId id="27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722"/>
    <a:srgbClr val="FCF7F1"/>
    <a:srgbClr val="344529"/>
    <a:srgbClr val="2B3922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77D34-567E-4937-A937-ED7EC21F5193}" v="127" dt="2025-02-06T10:49:33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90761-2741-4CEB-99CD-EC4C32B88767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52F852-8903-4DC3-B57B-B7B39112625F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TOIMINTA/MONIPALVELUKESKUS KIPINÄ</a:t>
          </a:r>
          <a:endParaRPr lang="en-US"/>
        </a:p>
      </dgm:t>
    </dgm:pt>
    <dgm:pt modelId="{1DA5C6EA-372D-4E2E-9F1E-309F77156574}" type="parTrans" cxnId="{1F74C15A-99A4-455D-B894-6EAB0E527AAC}">
      <dgm:prSet/>
      <dgm:spPr/>
      <dgm:t>
        <a:bodyPr/>
        <a:lstStyle/>
        <a:p>
          <a:endParaRPr lang="en-US"/>
        </a:p>
      </dgm:t>
    </dgm:pt>
    <dgm:pt modelId="{3ECE0C30-2E67-42CF-B9A6-001557BF75BA}" type="sibTrans" cxnId="{1F74C15A-99A4-455D-B894-6EAB0E527AAC}">
      <dgm:prSet/>
      <dgm:spPr/>
      <dgm:t>
        <a:bodyPr/>
        <a:lstStyle/>
        <a:p>
          <a:endParaRPr lang="en-US"/>
        </a:p>
      </dgm:t>
    </dgm:pt>
    <dgm:pt modelId="{256CCE84-DF52-4209-89FC-98C5DBBDE64B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1"/>
            <a:t>Asiakasohjaus, tuki ja neuvonta:</a:t>
          </a:r>
          <a:r>
            <a:rPr lang="fi-FI"/>
            <a:t> Monipalvelukeskus KIPINÄssä kohtaamispaikkatoimintaa ja asiakas- ja palveluohjausta arkisin klo 9-15 ympäri vuoden – sekä tarvittaessa ajanvarauksella aukioloaikojen ulkopuolella. Toiminnan tavoitteena on vastata yksilöohjauksen tarpeeseen ja mahdollistaa asiakas- ja palveluohjaus, tuki sekä neuvonta kohderyhmäläisille.</a:t>
          </a:r>
          <a:endParaRPr lang="en-US"/>
        </a:p>
      </dgm:t>
    </dgm:pt>
    <dgm:pt modelId="{85B8DE6E-CC18-4274-B318-A87039E6CDDF}" type="parTrans" cxnId="{BDA8E1F7-FD1D-42D0-830B-E76FFF25C886}">
      <dgm:prSet/>
      <dgm:spPr/>
      <dgm:t>
        <a:bodyPr/>
        <a:lstStyle/>
        <a:p>
          <a:endParaRPr lang="en-US"/>
        </a:p>
      </dgm:t>
    </dgm:pt>
    <dgm:pt modelId="{5D8E8F76-52D1-46B0-A224-8C567F53D870}" type="sibTrans" cxnId="{BDA8E1F7-FD1D-42D0-830B-E76FFF25C886}">
      <dgm:prSet/>
      <dgm:spPr/>
      <dgm:t>
        <a:bodyPr/>
        <a:lstStyle/>
        <a:p>
          <a:endParaRPr lang="en-US"/>
        </a:p>
      </dgm:t>
    </dgm:pt>
    <dgm:pt modelId="{1039E5B8-8440-496C-80D5-AD4AA5F422A5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1"/>
            <a:t>Hyvinvoinnin ja terveyden edistäminen:</a:t>
          </a:r>
          <a:r>
            <a:rPr lang="fi-FI"/>
            <a:t> monipuolisia, kaikille avoimia ja maksuttomia terveysliikuntapalveluita ja muita toimintoja, kuten yleisöluentoja, terveysviestintää ja vaikuttamistyötä (alueelliset ja valtakunnalliset tapahtumat, muut kampanjat).</a:t>
          </a:r>
          <a:endParaRPr lang="en-US"/>
        </a:p>
      </dgm:t>
    </dgm:pt>
    <dgm:pt modelId="{7A090870-BC97-448B-9B85-6F8CEBAFDF04}" type="parTrans" cxnId="{B8B62106-4B24-4DC0-94AF-C62489BCA4BF}">
      <dgm:prSet/>
      <dgm:spPr/>
      <dgm:t>
        <a:bodyPr/>
        <a:lstStyle/>
        <a:p>
          <a:endParaRPr lang="en-US"/>
        </a:p>
      </dgm:t>
    </dgm:pt>
    <dgm:pt modelId="{94D9582A-0DBC-4994-9523-CF66E390444D}" type="sibTrans" cxnId="{B8B62106-4B24-4DC0-94AF-C62489BCA4BF}">
      <dgm:prSet/>
      <dgm:spPr/>
      <dgm:t>
        <a:bodyPr/>
        <a:lstStyle/>
        <a:p>
          <a:endParaRPr lang="en-US"/>
        </a:p>
      </dgm:t>
    </dgm:pt>
    <dgm:pt modelId="{9AA3B22C-837C-4F53-B7FD-9CBA5823D092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1"/>
            <a:t>Vertaistuen mahdollisuuksien ja osallisuuden kokemusten mahdollistaminen: </a:t>
          </a:r>
          <a:r>
            <a:rPr lang="fi-FI"/>
            <a:t>Tarjota kohderyhmäläisille mahdollisuuksia työ- ja toimintakykyä tukevien sekä osallisuutta vahvistavien matalan kynnyksen palveluiden ja toimintojen pariin: ryhmä- ja liikuntapalvelut, ajankohtaiset luento-, koulutus- ja kurssitoiminnot, erilaiset tilaisuudet ja tapahtumat.  </a:t>
          </a:r>
          <a:endParaRPr lang="en-US"/>
        </a:p>
      </dgm:t>
    </dgm:pt>
    <dgm:pt modelId="{F0215452-1123-4977-B26D-977E7D8BAD45}" type="parTrans" cxnId="{8E205C63-BE00-4A57-9D6F-EB6735916CE8}">
      <dgm:prSet/>
      <dgm:spPr/>
      <dgm:t>
        <a:bodyPr/>
        <a:lstStyle/>
        <a:p>
          <a:endParaRPr lang="en-US"/>
        </a:p>
      </dgm:t>
    </dgm:pt>
    <dgm:pt modelId="{58A7131A-3F61-4F17-84E5-1A4237E3D500}" type="sibTrans" cxnId="{8E205C63-BE00-4A57-9D6F-EB6735916CE8}">
      <dgm:prSet/>
      <dgm:spPr/>
      <dgm:t>
        <a:bodyPr/>
        <a:lstStyle/>
        <a:p>
          <a:endParaRPr lang="en-US"/>
        </a:p>
      </dgm:t>
    </dgm:pt>
    <dgm:pt modelId="{309F84DA-A976-42C6-AD1A-10D7AAF49A5E}" type="pres">
      <dgm:prSet presAssocID="{D0E90761-2741-4CEB-99CD-EC4C32B88767}" presName="root" presStyleCnt="0">
        <dgm:presLayoutVars>
          <dgm:dir/>
          <dgm:resizeHandles val="exact"/>
        </dgm:presLayoutVars>
      </dgm:prSet>
      <dgm:spPr/>
    </dgm:pt>
    <dgm:pt modelId="{3AC3192B-8136-48C4-90FD-FA1A4A822E37}" type="pres">
      <dgm:prSet presAssocID="{4352F852-8903-4DC3-B57B-B7B39112625F}" presName="compNode" presStyleCnt="0"/>
      <dgm:spPr/>
    </dgm:pt>
    <dgm:pt modelId="{B4A51DF8-F54F-441E-81A0-C0D986FD34DB}" type="pres">
      <dgm:prSet presAssocID="{4352F852-8903-4DC3-B57B-B7B39112625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lotulite"/>
        </a:ext>
      </dgm:extLst>
    </dgm:pt>
    <dgm:pt modelId="{14F22866-7D8F-466A-B9FD-0C92C3A7B973}" type="pres">
      <dgm:prSet presAssocID="{4352F852-8903-4DC3-B57B-B7B39112625F}" presName="spaceRect" presStyleCnt="0"/>
      <dgm:spPr/>
    </dgm:pt>
    <dgm:pt modelId="{33E9D800-4EB2-4C94-BCD6-706B057F7C99}" type="pres">
      <dgm:prSet presAssocID="{4352F852-8903-4DC3-B57B-B7B39112625F}" presName="textRect" presStyleLbl="revTx" presStyleIdx="0" presStyleCnt="4">
        <dgm:presLayoutVars>
          <dgm:chMax val="1"/>
          <dgm:chPref val="1"/>
        </dgm:presLayoutVars>
      </dgm:prSet>
      <dgm:spPr/>
    </dgm:pt>
    <dgm:pt modelId="{82082BB7-D63A-4E1C-9D56-356F57522A2C}" type="pres">
      <dgm:prSet presAssocID="{3ECE0C30-2E67-42CF-B9A6-001557BF75BA}" presName="sibTrans" presStyleCnt="0"/>
      <dgm:spPr/>
    </dgm:pt>
    <dgm:pt modelId="{BDC04DC2-A88E-48F3-B849-2D25F84E75C7}" type="pres">
      <dgm:prSet presAssocID="{256CCE84-DF52-4209-89FC-98C5DBBDE64B}" presName="compNode" presStyleCnt="0"/>
      <dgm:spPr/>
    </dgm:pt>
    <dgm:pt modelId="{80138EC8-0EA6-4D45-9C35-4ABC50C1407C}" type="pres">
      <dgm:prSet presAssocID="{256CCE84-DF52-4209-89FC-98C5DBBDE64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ääkäri"/>
        </a:ext>
      </dgm:extLst>
    </dgm:pt>
    <dgm:pt modelId="{76987747-F866-48F1-83AD-6B6F51361D83}" type="pres">
      <dgm:prSet presAssocID="{256CCE84-DF52-4209-89FC-98C5DBBDE64B}" presName="spaceRect" presStyleCnt="0"/>
      <dgm:spPr/>
    </dgm:pt>
    <dgm:pt modelId="{966F44B4-4F35-4DF9-ACC1-FC5A45F32CAC}" type="pres">
      <dgm:prSet presAssocID="{256CCE84-DF52-4209-89FC-98C5DBBDE64B}" presName="textRect" presStyleLbl="revTx" presStyleIdx="1" presStyleCnt="4">
        <dgm:presLayoutVars>
          <dgm:chMax val="1"/>
          <dgm:chPref val="1"/>
        </dgm:presLayoutVars>
      </dgm:prSet>
      <dgm:spPr/>
    </dgm:pt>
    <dgm:pt modelId="{A23FA5D7-A27F-47DD-99FF-94CC73517F70}" type="pres">
      <dgm:prSet presAssocID="{5D8E8F76-52D1-46B0-A224-8C567F53D870}" presName="sibTrans" presStyleCnt="0"/>
      <dgm:spPr/>
    </dgm:pt>
    <dgm:pt modelId="{0935D297-1F73-4F90-9E7C-42578B80AEFF}" type="pres">
      <dgm:prSet presAssocID="{1039E5B8-8440-496C-80D5-AD4AA5F422A5}" presName="compNode" presStyleCnt="0"/>
      <dgm:spPr/>
    </dgm:pt>
    <dgm:pt modelId="{33EF965D-0134-4430-8A24-F3BD02E5A398}" type="pres">
      <dgm:prSet presAssocID="{1039E5B8-8440-496C-80D5-AD4AA5F422A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 Smoking"/>
        </a:ext>
      </dgm:extLst>
    </dgm:pt>
    <dgm:pt modelId="{8CAA1FA4-E59C-47C2-8002-0A9B48229BF3}" type="pres">
      <dgm:prSet presAssocID="{1039E5B8-8440-496C-80D5-AD4AA5F422A5}" presName="spaceRect" presStyleCnt="0"/>
      <dgm:spPr/>
    </dgm:pt>
    <dgm:pt modelId="{B7B5EB7E-71C0-4ECE-A905-D3655C5E8257}" type="pres">
      <dgm:prSet presAssocID="{1039E5B8-8440-496C-80D5-AD4AA5F422A5}" presName="textRect" presStyleLbl="revTx" presStyleIdx="2" presStyleCnt="4">
        <dgm:presLayoutVars>
          <dgm:chMax val="1"/>
          <dgm:chPref val="1"/>
        </dgm:presLayoutVars>
      </dgm:prSet>
      <dgm:spPr/>
    </dgm:pt>
    <dgm:pt modelId="{C3B8D4DF-B82B-42E5-B92D-C60AE54DEC7C}" type="pres">
      <dgm:prSet presAssocID="{94D9582A-0DBC-4994-9523-CF66E390444D}" presName="sibTrans" presStyleCnt="0"/>
      <dgm:spPr/>
    </dgm:pt>
    <dgm:pt modelId="{3E01DBC7-7F8D-4E60-9F6D-464CFA2DFC27}" type="pres">
      <dgm:prSet presAssocID="{9AA3B22C-837C-4F53-B7FD-9CBA5823D092}" presName="compNode" presStyleCnt="0"/>
      <dgm:spPr/>
    </dgm:pt>
    <dgm:pt modelId="{CEC1BEDB-B13C-41FD-B38A-2B459F990083}" type="pres">
      <dgm:prSet presAssocID="{9AA3B22C-837C-4F53-B7FD-9CBA5823D09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7129E352-4CCB-4824-B7D0-DC8CCC178E35}" type="pres">
      <dgm:prSet presAssocID="{9AA3B22C-837C-4F53-B7FD-9CBA5823D092}" presName="spaceRect" presStyleCnt="0"/>
      <dgm:spPr/>
    </dgm:pt>
    <dgm:pt modelId="{F2B57921-180E-4401-A1CB-8CE03D981606}" type="pres">
      <dgm:prSet presAssocID="{9AA3B22C-837C-4F53-B7FD-9CBA5823D09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B8B62106-4B24-4DC0-94AF-C62489BCA4BF}" srcId="{D0E90761-2741-4CEB-99CD-EC4C32B88767}" destId="{1039E5B8-8440-496C-80D5-AD4AA5F422A5}" srcOrd="2" destOrd="0" parTransId="{7A090870-BC97-448B-9B85-6F8CEBAFDF04}" sibTransId="{94D9582A-0DBC-4994-9523-CF66E390444D}"/>
    <dgm:cxn modelId="{0673EC0A-D868-40C0-9164-B65A24DE0085}" type="presOf" srcId="{9AA3B22C-837C-4F53-B7FD-9CBA5823D092}" destId="{F2B57921-180E-4401-A1CB-8CE03D981606}" srcOrd="0" destOrd="0" presId="urn:microsoft.com/office/officeart/2018/2/layout/IconLabelList"/>
    <dgm:cxn modelId="{22A7A836-C972-4FC0-A332-FB862E38A7F3}" type="presOf" srcId="{D0E90761-2741-4CEB-99CD-EC4C32B88767}" destId="{309F84DA-A976-42C6-AD1A-10D7AAF49A5E}" srcOrd="0" destOrd="0" presId="urn:microsoft.com/office/officeart/2018/2/layout/IconLabelList"/>
    <dgm:cxn modelId="{A5FAFC37-7C26-4486-BDB1-093599DDEC3D}" type="presOf" srcId="{4352F852-8903-4DC3-B57B-B7B39112625F}" destId="{33E9D800-4EB2-4C94-BCD6-706B057F7C99}" srcOrd="0" destOrd="0" presId="urn:microsoft.com/office/officeart/2018/2/layout/IconLabelList"/>
    <dgm:cxn modelId="{8E205C63-BE00-4A57-9D6F-EB6735916CE8}" srcId="{D0E90761-2741-4CEB-99CD-EC4C32B88767}" destId="{9AA3B22C-837C-4F53-B7FD-9CBA5823D092}" srcOrd="3" destOrd="0" parTransId="{F0215452-1123-4977-B26D-977E7D8BAD45}" sibTransId="{58A7131A-3F61-4F17-84E5-1A4237E3D500}"/>
    <dgm:cxn modelId="{F5DC3449-0D4E-4B66-BA10-C6C831ECD971}" type="presOf" srcId="{256CCE84-DF52-4209-89FC-98C5DBBDE64B}" destId="{966F44B4-4F35-4DF9-ACC1-FC5A45F32CAC}" srcOrd="0" destOrd="0" presId="urn:microsoft.com/office/officeart/2018/2/layout/IconLabelList"/>
    <dgm:cxn modelId="{5325144F-8C78-4502-AB7C-6CEFB7101884}" type="presOf" srcId="{1039E5B8-8440-496C-80D5-AD4AA5F422A5}" destId="{B7B5EB7E-71C0-4ECE-A905-D3655C5E8257}" srcOrd="0" destOrd="0" presId="urn:microsoft.com/office/officeart/2018/2/layout/IconLabelList"/>
    <dgm:cxn modelId="{1F74C15A-99A4-455D-B894-6EAB0E527AAC}" srcId="{D0E90761-2741-4CEB-99CD-EC4C32B88767}" destId="{4352F852-8903-4DC3-B57B-B7B39112625F}" srcOrd="0" destOrd="0" parTransId="{1DA5C6EA-372D-4E2E-9F1E-309F77156574}" sibTransId="{3ECE0C30-2E67-42CF-B9A6-001557BF75BA}"/>
    <dgm:cxn modelId="{BDA8E1F7-FD1D-42D0-830B-E76FFF25C886}" srcId="{D0E90761-2741-4CEB-99CD-EC4C32B88767}" destId="{256CCE84-DF52-4209-89FC-98C5DBBDE64B}" srcOrd="1" destOrd="0" parTransId="{85B8DE6E-CC18-4274-B318-A87039E6CDDF}" sibTransId="{5D8E8F76-52D1-46B0-A224-8C567F53D870}"/>
    <dgm:cxn modelId="{AF14C096-D5DB-4793-AC67-898909B14A59}" type="presParOf" srcId="{309F84DA-A976-42C6-AD1A-10D7AAF49A5E}" destId="{3AC3192B-8136-48C4-90FD-FA1A4A822E37}" srcOrd="0" destOrd="0" presId="urn:microsoft.com/office/officeart/2018/2/layout/IconLabelList"/>
    <dgm:cxn modelId="{E1A9C356-674E-4FCE-BE25-A17592E164E5}" type="presParOf" srcId="{3AC3192B-8136-48C4-90FD-FA1A4A822E37}" destId="{B4A51DF8-F54F-441E-81A0-C0D986FD34DB}" srcOrd="0" destOrd="0" presId="urn:microsoft.com/office/officeart/2018/2/layout/IconLabelList"/>
    <dgm:cxn modelId="{5D5780AF-CDA7-4E95-9F57-5588D695AF7E}" type="presParOf" srcId="{3AC3192B-8136-48C4-90FD-FA1A4A822E37}" destId="{14F22866-7D8F-466A-B9FD-0C92C3A7B973}" srcOrd="1" destOrd="0" presId="urn:microsoft.com/office/officeart/2018/2/layout/IconLabelList"/>
    <dgm:cxn modelId="{4D12EF15-F199-4518-92F6-C6D610B54446}" type="presParOf" srcId="{3AC3192B-8136-48C4-90FD-FA1A4A822E37}" destId="{33E9D800-4EB2-4C94-BCD6-706B057F7C99}" srcOrd="2" destOrd="0" presId="urn:microsoft.com/office/officeart/2018/2/layout/IconLabelList"/>
    <dgm:cxn modelId="{03DEEAB4-78D2-45FD-B7A5-7060A81CBAC9}" type="presParOf" srcId="{309F84DA-A976-42C6-AD1A-10D7AAF49A5E}" destId="{82082BB7-D63A-4E1C-9D56-356F57522A2C}" srcOrd="1" destOrd="0" presId="urn:microsoft.com/office/officeart/2018/2/layout/IconLabelList"/>
    <dgm:cxn modelId="{49EEF230-35CB-429C-BD59-B121258C8393}" type="presParOf" srcId="{309F84DA-A976-42C6-AD1A-10D7AAF49A5E}" destId="{BDC04DC2-A88E-48F3-B849-2D25F84E75C7}" srcOrd="2" destOrd="0" presId="urn:microsoft.com/office/officeart/2018/2/layout/IconLabelList"/>
    <dgm:cxn modelId="{49B58BB3-5216-4E0A-A5B3-BDC3CD86CDCB}" type="presParOf" srcId="{BDC04DC2-A88E-48F3-B849-2D25F84E75C7}" destId="{80138EC8-0EA6-4D45-9C35-4ABC50C1407C}" srcOrd="0" destOrd="0" presId="urn:microsoft.com/office/officeart/2018/2/layout/IconLabelList"/>
    <dgm:cxn modelId="{8F5C2874-506F-42A7-82DC-2CB2675253E4}" type="presParOf" srcId="{BDC04DC2-A88E-48F3-B849-2D25F84E75C7}" destId="{76987747-F866-48F1-83AD-6B6F51361D83}" srcOrd="1" destOrd="0" presId="urn:microsoft.com/office/officeart/2018/2/layout/IconLabelList"/>
    <dgm:cxn modelId="{10C47EFF-1528-44AC-B5E4-3F3973C8212C}" type="presParOf" srcId="{BDC04DC2-A88E-48F3-B849-2D25F84E75C7}" destId="{966F44B4-4F35-4DF9-ACC1-FC5A45F32CAC}" srcOrd="2" destOrd="0" presId="urn:microsoft.com/office/officeart/2018/2/layout/IconLabelList"/>
    <dgm:cxn modelId="{0B7C3A32-2285-4CC1-AF4B-9C610A1B7CB2}" type="presParOf" srcId="{309F84DA-A976-42C6-AD1A-10D7AAF49A5E}" destId="{A23FA5D7-A27F-47DD-99FF-94CC73517F70}" srcOrd="3" destOrd="0" presId="urn:microsoft.com/office/officeart/2018/2/layout/IconLabelList"/>
    <dgm:cxn modelId="{5BE87EBD-C3D1-4FE4-AC24-998ABA18AB8D}" type="presParOf" srcId="{309F84DA-A976-42C6-AD1A-10D7AAF49A5E}" destId="{0935D297-1F73-4F90-9E7C-42578B80AEFF}" srcOrd="4" destOrd="0" presId="urn:microsoft.com/office/officeart/2018/2/layout/IconLabelList"/>
    <dgm:cxn modelId="{399D9960-6AA8-4803-8E21-F94E42D35C21}" type="presParOf" srcId="{0935D297-1F73-4F90-9E7C-42578B80AEFF}" destId="{33EF965D-0134-4430-8A24-F3BD02E5A398}" srcOrd="0" destOrd="0" presId="urn:microsoft.com/office/officeart/2018/2/layout/IconLabelList"/>
    <dgm:cxn modelId="{0A95239C-3960-46EB-887A-3936C661CC54}" type="presParOf" srcId="{0935D297-1F73-4F90-9E7C-42578B80AEFF}" destId="{8CAA1FA4-E59C-47C2-8002-0A9B48229BF3}" srcOrd="1" destOrd="0" presId="urn:microsoft.com/office/officeart/2018/2/layout/IconLabelList"/>
    <dgm:cxn modelId="{CF1B7CC9-6CD1-4CC9-A9AB-0C48775A6A1D}" type="presParOf" srcId="{0935D297-1F73-4F90-9E7C-42578B80AEFF}" destId="{B7B5EB7E-71C0-4ECE-A905-D3655C5E8257}" srcOrd="2" destOrd="0" presId="urn:microsoft.com/office/officeart/2018/2/layout/IconLabelList"/>
    <dgm:cxn modelId="{B9A0BC62-96B3-4195-B3F1-752B2D96870F}" type="presParOf" srcId="{309F84DA-A976-42C6-AD1A-10D7AAF49A5E}" destId="{C3B8D4DF-B82B-42E5-B92D-C60AE54DEC7C}" srcOrd="5" destOrd="0" presId="urn:microsoft.com/office/officeart/2018/2/layout/IconLabelList"/>
    <dgm:cxn modelId="{024B8DCA-948A-4D9C-8E7E-54AAAAC67F9F}" type="presParOf" srcId="{309F84DA-A976-42C6-AD1A-10D7AAF49A5E}" destId="{3E01DBC7-7F8D-4E60-9F6D-464CFA2DFC27}" srcOrd="6" destOrd="0" presId="urn:microsoft.com/office/officeart/2018/2/layout/IconLabelList"/>
    <dgm:cxn modelId="{40618CF6-F0E7-44EE-8B4D-E8604C0F0A57}" type="presParOf" srcId="{3E01DBC7-7F8D-4E60-9F6D-464CFA2DFC27}" destId="{CEC1BEDB-B13C-41FD-B38A-2B459F990083}" srcOrd="0" destOrd="0" presId="urn:microsoft.com/office/officeart/2018/2/layout/IconLabelList"/>
    <dgm:cxn modelId="{9D80AC95-81DC-4308-862F-0B1ED4175A12}" type="presParOf" srcId="{3E01DBC7-7F8D-4E60-9F6D-464CFA2DFC27}" destId="{7129E352-4CCB-4824-B7D0-DC8CCC178E35}" srcOrd="1" destOrd="0" presId="urn:microsoft.com/office/officeart/2018/2/layout/IconLabelList"/>
    <dgm:cxn modelId="{276D3CA6-32BB-4F2C-885E-F8C556325A60}" type="presParOf" srcId="{3E01DBC7-7F8D-4E60-9F6D-464CFA2DFC27}" destId="{F2B57921-180E-4401-A1CB-8CE03D98160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D3D46F-7677-442F-92CD-DFAE78C86FA6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F638B6-C3A4-4BFF-8AA4-4D349B339AF9}">
      <dgm:prSet/>
      <dgm:spPr/>
      <dgm:t>
        <a:bodyPr/>
        <a:lstStyle/>
        <a:p>
          <a:pPr rtl="0"/>
          <a:r>
            <a:rPr lang="fi-FI" dirty="0"/>
            <a:t>• </a:t>
          </a:r>
          <a:r>
            <a:rPr lang="fi-FI" dirty="0">
              <a:latin typeface="+mj-lt"/>
            </a:rPr>
            <a:t>Yhdistys tarjoaa työttömille väylän pitää yllä ammattitaitoa, päivittää osaamistaan, suunnitella uudelleen kouluttautumista sekä hankkia työkokemusta. Tavoitteena on työ avoimilla työmarkkinoilla.</a:t>
          </a:r>
          <a:endParaRPr lang="en-US" dirty="0">
            <a:latin typeface="+mj-lt"/>
          </a:endParaRPr>
        </a:p>
      </dgm:t>
    </dgm:pt>
    <dgm:pt modelId="{4AED387D-9F9F-4B05-BBA7-41ED140FCDAE}" type="parTrans" cxnId="{5A6A0D8D-F08F-480E-9D36-3AF447360FBD}">
      <dgm:prSet/>
      <dgm:spPr/>
      <dgm:t>
        <a:bodyPr/>
        <a:lstStyle/>
        <a:p>
          <a:endParaRPr lang="en-US"/>
        </a:p>
      </dgm:t>
    </dgm:pt>
    <dgm:pt modelId="{C0EF61D6-7AD8-473E-A4E7-FA44B07122B8}" type="sibTrans" cxnId="{5A6A0D8D-F08F-480E-9D36-3AF447360FBD}">
      <dgm:prSet/>
      <dgm:spPr/>
      <dgm:t>
        <a:bodyPr/>
        <a:lstStyle/>
        <a:p>
          <a:endParaRPr lang="en-US"/>
        </a:p>
      </dgm:t>
    </dgm:pt>
    <dgm:pt modelId="{D6992147-8DE7-412C-9105-8C02D49448D5}">
      <dgm:prSet/>
      <dgm:spPr/>
      <dgm:t>
        <a:bodyPr/>
        <a:lstStyle/>
        <a:p>
          <a:pPr rtl="0"/>
          <a:r>
            <a:rPr lang="fi-FI" dirty="0"/>
            <a:t>• </a:t>
          </a:r>
          <a:r>
            <a:rPr lang="fi-FI" dirty="0">
              <a:latin typeface="+mj-lt"/>
            </a:rPr>
            <a:t>Tavoitteemme on myös parantaa asiakkaidemme työllistymismahdollisuuksia tarjoamalla työhönopastusta ja työvalmennusta, sekä ammatillista ohjausta ja muuta työnhakukoulutusta sekä oikea-aikaista palveluohjausta työllistymisen edistämiseksi.</a:t>
          </a:r>
          <a:endParaRPr lang="en-US" dirty="0">
            <a:latin typeface="+mj-lt"/>
          </a:endParaRPr>
        </a:p>
      </dgm:t>
    </dgm:pt>
    <dgm:pt modelId="{2079D722-95F2-4B7F-A720-0B0D16522464}" type="parTrans" cxnId="{AE3843D9-9C5F-4ADA-9817-1B804913B7F7}">
      <dgm:prSet/>
      <dgm:spPr/>
      <dgm:t>
        <a:bodyPr/>
        <a:lstStyle/>
        <a:p>
          <a:endParaRPr lang="en-US"/>
        </a:p>
      </dgm:t>
    </dgm:pt>
    <dgm:pt modelId="{9A1A9CC4-E2BF-46D9-A103-3C7A40E5B3FF}" type="sibTrans" cxnId="{AE3843D9-9C5F-4ADA-9817-1B804913B7F7}">
      <dgm:prSet/>
      <dgm:spPr/>
      <dgm:t>
        <a:bodyPr/>
        <a:lstStyle/>
        <a:p>
          <a:endParaRPr lang="en-US"/>
        </a:p>
      </dgm:t>
    </dgm:pt>
    <dgm:pt modelId="{E274CC0A-0AC4-4EC4-AB69-9CD7C7FC9336}">
      <dgm:prSet/>
      <dgm:spPr/>
      <dgm:t>
        <a:bodyPr/>
        <a:lstStyle/>
        <a:p>
          <a:r>
            <a:rPr lang="fi-FI" dirty="0"/>
            <a:t>• Rahoituksen turvaaminen yhdistyksessä työllistämiseen Te-palvelu muutos huomioon ottaen.  (Suunta Duuniin) </a:t>
          </a:r>
          <a:endParaRPr lang="en-US" dirty="0"/>
        </a:p>
      </dgm:t>
    </dgm:pt>
    <dgm:pt modelId="{B41B9F90-CD71-4EAB-882E-6C58D42A3C01}" type="parTrans" cxnId="{E86CE23B-1796-4DAC-B68A-0C98452C03DD}">
      <dgm:prSet/>
      <dgm:spPr/>
      <dgm:t>
        <a:bodyPr/>
        <a:lstStyle/>
        <a:p>
          <a:endParaRPr lang="en-US"/>
        </a:p>
      </dgm:t>
    </dgm:pt>
    <dgm:pt modelId="{3A5E8B3A-9FC4-4E8A-9943-DBE66A740735}" type="sibTrans" cxnId="{E86CE23B-1796-4DAC-B68A-0C98452C03DD}">
      <dgm:prSet/>
      <dgm:spPr/>
      <dgm:t>
        <a:bodyPr/>
        <a:lstStyle/>
        <a:p>
          <a:endParaRPr lang="en-US"/>
        </a:p>
      </dgm:t>
    </dgm:pt>
    <dgm:pt modelId="{0A6F1EA0-6C8F-4772-865A-2504B8D4BF0B}">
      <dgm:prSet/>
      <dgm:spPr/>
      <dgm:t>
        <a:bodyPr/>
        <a:lstStyle/>
        <a:p>
          <a:r>
            <a:rPr lang="fi-FI" dirty="0"/>
            <a:t>• Ravintola- ja cateringalan, liiketoiminnan, siivous ja puhtauspalvelualan, tieto- ja viestintätekniikan sekä logistiikan alan perus- ja ammattitutkinnoista on mahdollisuus suorittaa osanäyttöjä.</a:t>
          </a:r>
          <a:endParaRPr lang="en-US" dirty="0"/>
        </a:p>
      </dgm:t>
    </dgm:pt>
    <dgm:pt modelId="{84BC267B-51E2-465A-87E3-782779625615}" type="parTrans" cxnId="{A866D338-CDFC-4882-BEB7-F30041EC27C4}">
      <dgm:prSet/>
      <dgm:spPr/>
      <dgm:t>
        <a:bodyPr/>
        <a:lstStyle/>
        <a:p>
          <a:endParaRPr lang="en-US"/>
        </a:p>
      </dgm:t>
    </dgm:pt>
    <dgm:pt modelId="{6EAFD8E5-8C92-4721-A6E4-94D3A4C60260}" type="sibTrans" cxnId="{A866D338-CDFC-4882-BEB7-F30041EC27C4}">
      <dgm:prSet/>
      <dgm:spPr/>
      <dgm:t>
        <a:bodyPr/>
        <a:lstStyle/>
        <a:p>
          <a:endParaRPr lang="en-US"/>
        </a:p>
      </dgm:t>
    </dgm:pt>
    <dgm:pt modelId="{D0DA82F8-CCE6-4FAB-9E75-F988EACEB94F}">
      <dgm:prSet/>
      <dgm:spPr/>
      <dgm:t>
        <a:bodyPr/>
        <a:lstStyle/>
        <a:p>
          <a:r>
            <a:rPr lang="fi-FI" dirty="0"/>
            <a:t>• Yhdistyksen eri osastot tarjoavat useita eri ammattialoja ammattitaidon päivittämiseen ja uuden työn/ammatin oppimiseen sekä työkokemuksen lisäämiseen.</a:t>
          </a:r>
          <a:endParaRPr lang="en-US" dirty="0"/>
        </a:p>
      </dgm:t>
    </dgm:pt>
    <dgm:pt modelId="{1600BFFF-A804-4228-A402-95DC98643429}" type="parTrans" cxnId="{8B52DA09-558A-468C-A4E9-75113FA98090}">
      <dgm:prSet/>
      <dgm:spPr/>
      <dgm:t>
        <a:bodyPr/>
        <a:lstStyle/>
        <a:p>
          <a:endParaRPr lang="en-US"/>
        </a:p>
      </dgm:t>
    </dgm:pt>
    <dgm:pt modelId="{06FCEF96-0693-41D5-A171-E1F9C370748A}" type="sibTrans" cxnId="{8B52DA09-558A-468C-A4E9-75113FA98090}">
      <dgm:prSet/>
      <dgm:spPr/>
      <dgm:t>
        <a:bodyPr/>
        <a:lstStyle/>
        <a:p>
          <a:endParaRPr lang="en-US"/>
        </a:p>
      </dgm:t>
    </dgm:pt>
    <dgm:pt modelId="{FAB712AF-6C4C-450A-9C45-B04CED84923F}">
      <dgm:prSet/>
      <dgm:spPr/>
      <dgm:t>
        <a:bodyPr/>
        <a:lstStyle/>
        <a:p>
          <a:pPr rtl="0"/>
          <a:r>
            <a:rPr lang="fi-FI" dirty="0"/>
            <a:t>• Tiivis yhteistyö eri oppilaitosten kanssa tarjoamalla opiskelijoille mahdollisuutta opiskelussa vaaditun näytön suorittamiseen. Kotoutumiskoulutuksessa olevien opiskelijoiden suomen kielen sekä työkulttuurin opettelu ja lisääminen.</a:t>
          </a:r>
          <a:endParaRPr lang="en-US" dirty="0"/>
        </a:p>
      </dgm:t>
    </dgm:pt>
    <dgm:pt modelId="{6DA9B8B6-9DC5-468E-8B0D-0FEE2250777C}" type="parTrans" cxnId="{4C565222-E310-4510-A88D-2C5B029F7DCC}">
      <dgm:prSet/>
      <dgm:spPr/>
      <dgm:t>
        <a:bodyPr/>
        <a:lstStyle/>
        <a:p>
          <a:endParaRPr lang="en-US"/>
        </a:p>
      </dgm:t>
    </dgm:pt>
    <dgm:pt modelId="{3E65E122-4976-434B-B2C6-635D47697B5E}" type="sibTrans" cxnId="{4C565222-E310-4510-A88D-2C5B029F7DCC}">
      <dgm:prSet/>
      <dgm:spPr/>
      <dgm:t>
        <a:bodyPr/>
        <a:lstStyle/>
        <a:p>
          <a:endParaRPr lang="en-US"/>
        </a:p>
      </dgm:t>
    </dgm:pt>
    <dgm:pt modelId="{58B32095-1AF8-43D3-9218-1869403EE350}" type="pres">
      <dgm:prSet presAssocID="{B8D3D46F-7677-442F-92CD-DFAE78C86FA6}" presName="vert0" presStyleCnt="0">
        <dgm:presLayoutVars>
          <dgm:dir/>
          <dgm:animOne val="branch"/>
          <dgm:animLvl val="lvl"/>
        </dgm:presLayoutVars>
      </dgm:prSet>
      <dgm:spPr/>
    </dgm:pt>
    <dgm:pt modelId="{1E7C20E3-BEA8-4094-AB76-13E848C9248B}" type="pres">
      <dgm:prSet presAssocID="{43F638B6-C3A4-4BFF-8AA4-4D349B339AF9}" presName="thickLine" presStyleLbl="alignNode1" presStyleIdx="0" presStyleCnt="6"/>
      <dgm:spPr/>
    </dgm:pt>
    <dgm:pt modelId="{5A883D02-D9A7-42AF-9867-5EF01B3C4004}" type="pres">
      <dgm:prSet presAssocID="{43F638B6-C3A4-4BFF-8AA4-4D349B339AF9}" presName="horz1" presStyleCnt="0"/>
      <dgm:spPr/>
    </dgm:pt>
    <dgm:pt modelId="{EE8F1E1F-EB74-4B1C-8AD2-E17EFFA28F96}" type="pres">
      <dgm:prSet presAssocID="{43F638B6-C3A4-4BFF-8AA4-4D349B339AF9}" presName="tx1" presStyleLbl="revTx" presStyleIdx="0" presStyleCnt="6"/>
      <dgm:spPr/>
    </dgm:pt>
    <dgm:pt modelId="{1056DD53-AFFD-4DA0-9332-691CAA3F17C8}" type="pres">
      <dgm:prSet presAssocID="{43F638B6-C3A4-4BFF-8AA4-4D349B339AF9}" presName="vert1" presStyleCnt="0"/>
      <dgm:spPr/>
    </dgm:pt>
    <dgm:pt modelId="{75A01805-5D72-41D6-A2D4-1B23EB6445DE}" type="pres">
      <dgm:prSet presAssocID="{D6992147-8DE7-412C-9105-8C02D49448D5}" presName="thickLine" presStyleLbl="alignNode1" presStyleIdx="1" presStyleCnt="6"/>
      <dgm:spPr/>
    </dgm:pt>
    <dgm:pt modelId="{D43911BC-7987-41B3-93E7-D916C3EF6ACE}" type="pres">
      <dgm:prSet presAssocID="{D6992147-8DE7-412C-9105-8C02D49448D5}" presName="horz1" presStyleCnt="0"/>
      <dgm:spPr/>
    </dgm:pt>
    <dgm:pt modelId="{47445CCC-ACFE-460D-9A0A-35C34C719E0C}" type="pres">
      <dgm:prSet presAssocID="{D6992147-8DE7-412C-9105-8C02D49448D5}" presName="tx1" presStyleLbl="revTx" presStyleIdx="1" presStyleCnt="6"/>
      <dgm:spPr/>
    </dgm:pt>
    <dgm:pt modelId="{D4B56202-E4E4-4777-9C64-702507F8C469}" type="pres">
      <dgm:prSet presAssocID="{D6992147-8DE7-412C-9105-8C02D49448D5}" presName="vert1" presStyleCnt="0"/>
      <dgm:spPr/>
    </dgm:pt>
    <dgm:pt modelId="{BB2388D3-1EAE-4F46-9F50-1335DB1615E5}" type="pres">
      <dgm:prSet presAssocID="{E274CC0A-0AC4-4EC4-AB69-9CD7C7FC9336}" presName="thickLine" presStyleLbl="alignNode1" presStyleIdx="2" presStyleCnt="6"/>
      <dgm:spPr/>
    </dgm:pt>
    <dgm:pt modelId="{2433C091-0C9D-462A-B634-A686FAB84F2D}" type="pres">
      <dgm:prSet presAssocID="{E274CC0A-0AC4-4EC4-AB69-9CD7C7FC9336}" presName="horz1" presStyleCnt="0"/>
      <dgm:spPr/>
    </dgm:pt>
    <dgm:pt modelId="{F72C1E25-C46F-4C20-90EF-BC4DB4014A97}" type="pres">
      <dgm:prSet presAssocID="{E274CC0A-0AC4-4EC4-AB69-9CD7C7FC9336}" presName="tx1" presStyleLbl="revTx" presStyleIdx="2" presStyleCnt="6"/>
      <dgm:spPr/>
    </dgm:pt>
    <dgm:pt modelId="{28193F3D-1B01-4A0A-86F2-B5D357FF6104}" type="pres">
      <dgm:prSet presAssocID="{E274CC0A-0AC4-4EC4-AB69-9CD7C7FC9336}" presName="vert1" presStyleCnt="0"/>
      <dgm:spPr/>
    </dgm:pt>
    <dgm:pt modelId="{F782EDDE-EDD5-45E4-A10D-DB856C98C27F}" type="pres">
      <dgm:prSet presAssocID="{0A6F1EA0-6C8F-4772-865A-2504B8D4BF0B}" presName="thickLine" presStyleLbl="alignNode1" presStyleIdx="3" presStyleCnt="6"/>
      <dgm:spPr/>
    </dgm:pt>
    <dgm:pt modelId="{489E7E9D-9E09-4A98-BD41-B006C1DF9D34}" type="pres">
      <dgm:prSet presAssocID="{0A6F1EA0-6C8F-4772-865A-2504B8D4BF0B}" presName="horz1" presStyleCnt="0"/>
      <dgm:spPr/>
    </dgm:pt>
    <dgm:pt modelId="{702DA262-0863-4F8E-AC68-83C485FAFC2D}" type="pres">
      <dgm:prSet presAssocID="{0A6F1EA0-6C8F-4772-865A-2504B8D4BF0B}" presName="tx1" presStyleLbl="revTx" presStyleIdx="3" presStyleCnt="6"/>
      <dgm:spPr/>
    </dgm:pt>
    <dgm:pt modelId="{8919CDDC-860C-4539-8D53-77A106CB5886}" type="pres">
      <dgm:prSet presAssocID="{0A6F1EA0-6C8F-4772-865A-2504B8D4BF0B}" presName="vert1" presStyleCnt="0"/>
      <dgm:spPr/>
    </dgm:pt>
    <dgm:pt modelId="{8F3BBFAD-04FA-42A8-BDA2-6C06CD2E14D3}" type="pres">
      <dgm:prSet presAssocID="{D0DA82F8-CCE6-4FAB-9E75-F988EACEB94F}" presName="thickLine" presStyleLbl="alignNode1" presStyleIdx="4" presStyleCnt="6"/>
      <dgm:spPr/>
    </dgm:pt>
    <dgm:pt modelId="{CBE4485C-E923-45BB-AD24-F9CF9329B568}" type="pres">
      <dgm:prSet presAssocID="{D0DA82F8-CCE6-4FAB-9E75-F988EACEB94F}" presName="horz1" presStyleCnt="0"/>
      <dgm:spPr/>
    </dgm:pt>
    <dgm:pt modelId="{D84CE6E9-E1F1-4958-BEE5-2D347FFB1E4A}" type="pres">
      <dgm:prSet presAssocID="{D0DA82F8-CCE6-4FAB-9E75-F988EACEB94F}" presName="tx1" presStyleLbl="revTx" presStyleIdx="4" presStyleCnt="6"/>
      <dgm:spPr/>
    </dgm:pt>
    <dgm:pt modelId="{594F9990-CB19-47C3-B2FD-7DD8F3419075}" type="pres">
      <dgm:prSet presAssocID="{D0DA82F8-CCE6-4FAB-9E75-F988EACEB94F}" presName="vert1" presStyleCnt="0"/>
      <dgm:spPr/>
    </dgm:pt>
    <dgm:pt modelId="{ECF14854-2FD9-46AD-847D-B2C52C5F0EF5}" type="pres">
      <dgm:prSet presAssocID="{FAB712AF-6C4C-450A-9C45-B04CED84923F}" presName="thickLine" presStyleLbl="alignNode1" presStyleIdx="5" presStyleCnt="6"/>
      <dgm:spPr/>
    </dgm:pt>
    <dgm:pt modelId="{AC9F4693-17B7-4055-B3FC-0C2128EFBD2A}" type="pres">
      <dgm:prSet presAssocID="{FAB712AF-6C4C-450A-9C45-B04CED84923F}" presName="horz1" presStyleCnt="0"/>
      <dgm:spPr/>
    </dgm:pt>
    <dgm:pt modelId="{23055742-DDAF-4562-85DF-9BC86AEBA93B}" type="pres">
      <dgm:prSet presAssocID="{FAB712AF-6C4C-450A-9C45-B04CED84923F}" presName="tx1" presStyleLbl="revTx" presStyleIdx="5" presStyleCnt="6"/>
      <dgm:spPr/>
    </dgm:pt>
    <dgm:pt modelId="{6FE9DC15-2255-4A4C-9C81-D27992E40A2B}" type="pres">
      <dgm:prSet presAssocID="{FAB712AF-6C4C-450A-9C45-B04CED84923F}" presName="vert1" presStyleCnt="0"/>
      <dgm:spPr/>
    </dgm:pt>
  </dgm:ptLst>
  <dgm:cxnLst>
    <dgm:cxn modelId="{0737F900-B88A-4E12-B32F-3D3D51B2B817}" type="presOf" srcId="{E274CC0A-0AC4-4EC4-AB69-9CD7C7FC9336}" destId="{F72C1E25-C46F-4C20-90EF-BC4DB4014A97}" srcOrd="0" destOrd="0" presId="urn:microsoft.com/office/officeart/2008/layout/LinedList"/>
    <dgm:cxn modelId="{8B52DA09-558A-468C-A4E9-75113FA98090}" srcId="{B8D3D46F-7677-442F-92CD-DFAE78C86FA6}" destId="{D0DA82F8-CCE6-4FAB-9E75-F988EACEB94F}" srcOrd="4" destOrd="0" parTransId="{1600BFFF-A804-4228-A402-95DC98643429}" sibTransId="{06FCEF96-0693-41D5-A171-E1F9C370748A}"/>
    <dgm:cxn modelId="{4C565222-E310-4510-A88D-2C5B029F7DCC}" srcId="{B8D3D46F-7677-442F-92CD-DFAE78C86FA6}" destId="{FAB712AF-6C4C-450A-9C45-B04CED84923F}" srcOrd="5" destOrd="0" parTransId="{6DA9B8B6-9DC5-468E-8B0D-0FEE2250777C}" sibTransId="{3E65E122-4976-434B-B2C6-635D47697B5E}"/>
    <dgm:cxn modelId="{6E5E1526-C8E8-4B48-AA74-1BF43269A2D8}" type="presOf" srcId="{D0DA82F8-CCE6-4FAB-9E75-F988EACEB94F}" destId="{D84CE6E9-E1F1-4958-BEE5-2D347FFB1E4A}" srcOrd="0" destOrd="0" presId="urn:microsoft.com/office/officeart/2008/layout/LinedList"/>
    <dgm:cxn modelId="{A866D338-CDFC-4882-BEB7-F30041EC27C4}" srcId="{B8D3D46F-7677-442F-92CD-DFAE78C86FA6}" destId="{0A6F1EA0-6C8F-4772-865A-2504B8D4BF0B}" srcOrd="3" destOrd="0" parTransId="{84BC267B-51E2-465A-87E3-782779625615}" sibTransId="{6EAFD8E5-8C92-4721-A6E4-94D3A4C60260}"/>
    <dgm:cxn modelId="{E86CE23B-1796-4DAC-B68A-0C98452C03DD}" srcId="{B8D3D46F-7677-442F-92CD-DFAE78C86FA6}" destId="{E274CC0A-0AC4-4EC4-AB69-9CD7C7FC9336}" srcOrd="2" destOrd="0" parTransId="{B41B9F90-CD71-4EAB-882E-6C58D42A3C01}" sibTransId="{3A5E8B3A-9FC4-4E8A-9943-DBE66A740735}"/>
    <dgm:cxn modelId="{F7302A59-B190-4205-8715-A5F4E4857FCA}" type="presOf" srcId="{FAB712AF-6C4C-450A-9C45-B04CED84923F}" destId="{23055742-DDAF-4562-85DF-9BC86AEBA93B}" srcOrd="0" destOrd="0" presId="urn:microsoft.com/office/officeart/2008/layout/LinedList"/>
    <dgm:cxn modelId="{5A6A0D8D-F08F-480E-9D36-3AF447360FBD}" srcId="{B8D3D46F-7677-442F-92CD-DFAE78C86FA6}" destId="{43F638B6-C3A4-4BFF-8AA4-4D349B339AF9}" srcOrd="0" destOrd="0" parTransId="{4AED387D-9F9F-4B05-BBA7-41ED140FCDAE}" sibTransId="{C0EF61D6-7AD8-473E-A4E7-FA44B07122B8}"/>
    <dgm:cxn modelId="{D05E07B3-46FF-483F-893A-481470A1FDE7}" type="presOf" srcId="{43F638B6-C3A4-4BFF-8AA4-4D349B339AF9}" destId="{EE8F1E1F-EB74-4B1C-8AD2-E17EFFA28F96}" srcOrd="0" destOrd="0" presId="urn:microsoft.com/office/officeart/2008/layout/LinedList"/>
    <dgm:cxn modelId="{3FDAB5B9-DF0A-4BA3-A83B-07EC6C95975F}" type="presOf" srcId="{B8D3D46F-7677-442F-92CD-DFAE78C86FA6}" destId="{58B32095-1AF8-43D3-9218-1869403EE350}" srcOrd="0" destOrd="0" presId="urn:microsoft.com/office/officeart/2008/layout/LinedList"/>
    <dgm:cxn modelId="{AE3843D9-9C5F-4ADA-9817-1B804913B7F7}" srcId="{B8D3D46F-7677-442F-92CD-DFAE78C86FA6}" destId="{D6992147-8DE7-412C-9105-8C02D49448D5}" srcOrd="1" destOrd="0" parTransId="{2079D722-95F2-4B7F-A720-0B0D16522464}" sibTransId="{9A1A9CC4-E2BF-46D9-A103-3C7A40E5B3FF}"/>
    <dgm:cxn modelId="{E36FA5EE-E90E-4486-9C59-6132487C6D18}" type="presOf" srcId="{D6992147-8DE7-412C-9105-8C02D49448D5}" destId="{47445CCC-ACFE-460D-9A0A-35C34C719E0C}" srcOrd="0" destOrd="0" presId="urn:microsoft.com/office/officeart/2008/layout/LinedList"/>
    <dgm:cxn modelId="{59A714F1-9237-4815-BDB7-36F15DF0ACA2}" type="presOf" srcId="{0A6F1EA0-6C8F-4772-865A-2504B8D4BF0B}" destId="{702DA262-0863-4F8E-AC68-83C485FAFC2D}" srcOrd="0" destOrd="0" presId="urn:microsoft.com/office/officeart/2008/layout/LinedList"/>
    <dgm:cxn modelId="{8EA4092F-5FFF-4B33-B3DE-841610286556}" type="presParOf" srcId="{58B32095-1AF8-43D3-9218-1869403EE350}" destId="{1E7C20E3-BEA8-4094-AB76-13E848C9248B}" srcOrd="0" destOrd="0" presId="urn:microsoft.com/office/officeart/2008/layout/LinedList"/>
    <dgm:cxn modelId="{BAB27E74-4DC9-40A1-BD14-5962CBBAFE01}" type="presParOf" srcId="{58B32095-1AF8-43D3-9218-1869403EE350}" destId="{5A883D02-D9A7-42AF-9867-5EF01B3C4004}" srcOrd="1" destOrd="0" presId="urn:microsoft.com/office/officeart/2008/layout/LinedList"/>
    <dgm:cxn modelId="{1C8E32A7-4F1A-435B-BFCF-FDA1F02A5ED8}" type="presParOf" srcId="{5A883D02-D9A7-42AF-9867-5EF01B3C4004}" destId="{EE8F1E1F-EB74-4B1C-8AD2-E17EFFA28F96}" srcOrd="0" destOrd="0" presId="urn:microsoft.com/office/officeart/2008/layout/LinedList"/>
    <dgm:cxn modelId="{10C1C91C-1AA5-44F4-997B-7A161459233B}" type="presParOf" srcId="{5A883D02-D9A7-42AF-9867-5EF01B3C4004}" destId="{1056DD53-AFFD-4DA0-9332-691CAA3F17C8}" srcOrd="1" destOrd="0" presId="urn:microsoft.com/office/officeart/2008/layout/LinedList"/>
    <dgm:cxn modelId="{9E04E413-36ED-4ECB-9782-043EE5B8A0D0}" type="presParOf" srcId="{58B32095-1AF8-43D3-9218-1869403EE350}" destId="{75A01805-5D72-41D6-A2D4-1B23EB6445DE}" srcOrd="2" destOrd="0" presId="urn:microsoft.com/office/officeart/2008/layout/LinedList"/>
    <dgm:cxn modelId="{4F2C284B-05EF-4E51-9DB3-938AE275BA43}" type="presParOf" srcId="{58B32095-1AF8-43D3-9218-1869403EE350}" destId="{D43911BC-7987-41B3-93E7-D916C3EF6ACE}" srcOrd="3" destOrd="0" presId="urn:microsoft.com/office/officeart/2008/layout/LinedList"/>
    <dgm:cxn modelId="{F7DB2DD9-CEC4-455F-95DE-C0CD8F719205}" type="presParOf" srcId="{D43911BC-7987-41B3-93E7-D916C3EF6ACE}" destId="{47445CCC-ACFE-460D-9A0A-35C34C719E0C}" srcOrd="0" destOrd="0" presId="urn:microsoft.com/office/officeart/2008/layout/LinedList"/>
    <dgm:cxn modelId="{1850DFA9-4007-4504-8A23-253958E3D79F}" type="presParOf" srcId="{D43911BC-7987-41B3-93E7-D916C3EF6ACE}" destId="{D4B56202-E4E4-4777-9C64-702507F8C469}" srcOrd="1" destOrd="0" presId="urn:microsoft.com/office/officeart/2008/layout/LinedList"/>
    <dgm:cxn modelId="{AE7F8081-6F0A-4CEE-AA99-304760811546}" type="presParOf" srcId="{58B32095-1AF8-43D3-9218-1869403EE350}" destId="{BB2388D3-1EAE-4F46-9F50-1335DB1615E5}" srcOrd="4" destOrd="0" presId="urn:microsoft.com/office/officeart/2008/layout/LinedList"/>
    <dgm:cxn modelId="{921012C4-936B-4496-BA0A-ACE42B071111}" type="presParOf" srcId="{58B32095-1AF8-43D3-9218-1869403EE350}" destId="{2433C091-0C9D-462A-B634-A686FAB84F2D}" srcOrd="5" destOrd="0" presId="urn:microsoft.com/office/officeart/2008/layout/LinedList"/>
    <dgm:cxn modelId="{97E8A866-AE11-48DC-B0EB-4AE6AF2C3180}" type="presParOf" srcId="{2433C091-0C9D-462A-B634-A686FAB84F2D}" destId="{F72C1E25-C46F-4C20-90EF-BC4DB4014A97}" srcOrd="0" destOrd="0" presId="urn:microsoft.com/office/officeart/2008/layout/LinedList"/>
    <dgm:cxn modelId="{99C6CC6D-F240-416F-A5F4-9045C834C9A8}" type="presParOf" srcId="{2433C091-0C9D-462A-B634-A686FAB84F2D}" destId="{28193F3D-1B01-4A0A-86F2-B5D357FF6104}" srcOrd="1" destOrd="0" presId="urn:microsoft.com/office/officeart/2008/layout/LinedList"/>
    <dgm:cxn modelId="{AAB78FC3-84BC-4FCE-8203-F98D110980CA}" type="presParOf" srcId="{58B32095-1AF8-43D3-9218-1869403EE350}" destId="{F782EDDE-EDD5-45E4-A10D-DB856C98C27F}" srcOrd="6" destOrd="0" presId="urn:microsoft.com/office/officeart/2008/layout/LinedList"/>
    <dgm:cxn modelId="{31D56E1C-8A02-4CDB-BA33-855BD323C46F}" type="presParOf" srcId="{58B32095-1AF8-43D3-9218-1869403EE350}" destId="{489E7E9D-9E09-4A98-BD41-B006C1DF9D34}" srcOrd="7" destOrd="0" presId="urn:microsoft.com/office/officeart/2008/layout/LinedList"/>
    <dgm:cxn modelId="{AF563467-0D1C-4F8C-920A-8900D594488A}" type="presParOf" srcId="{489E7E9D-9E09-4A98-BD41-B006C1DF9D34}" destId="{702DA262-0863-4F8E-AC68-83C485FAFC2D}" srcOrd="0" destOrd="0" presId="urn:microsoft.com/office/officeart/2008/layout/LinedList"/>
    <dgm:cxn modelId="{B3C13C92-E586-4CB9-AC18-B6F021274FB6}" type="presParOf" srcId="{489E7E9D-9E09-4A98-BD41-B006C1DF9D34}" destId="{8919CDDC-860C-4539-8D53-77A106CB5886}" srcOrd="1" destOrd="0" presId="urn:microsoft.com/office/officeart/2008/layout/LinedList"/>
    <dgm:cxn modelId="{079836B2-0CA4-4224-B9BE-887CD6158B74}" type="presParOf" srcId="{58B32095-1AF8-43D3-9218-1869403EE350}" destId="{8F3BBFAD-04FA-42A8-BDA2-6C06CD2E14D3}" srcOrd="8" destOrd="0" presId="urn:microsoft.com/office/officeart/2008/layout/LinedList"/>
    <dgm:cxn modelId="{B8FE2770-AF0D-4B4C-A887-0ABC9BF2CCBE}" type="presParOf" srcId="{58B32095-1AF8-43D3-9218-1869403EE350}" destId="{CBE4485C-E923-45BB-AD24-F9CF9329B568}" srcOrd="9" destOrd="0" presId="urn:microsoft.com/office/officeart/2008/layout/LinedList"/>
    <dgm:cxn modelId="{B4371610-EC2B-4992-A190-BB49CB63FA7A}" type="presParOf" srcId="{CBE4485C-E923-45BB-AD24-F9CF9329B568}" destId="{D84CE6E9-E1F1-4958-BEE5-2D347FFB1E4A}" srcOrd="0" destOrd="0" presId="urn:microsoft.com/office/officeart/2008/layout/LinedList"/>
    <dgm:cxn modelId="{15A85EF8-1E4C-4C5E-8E7F-F92B86FE6DE5}" type="presParOf" srcId="{CBE4485C-E923-45BB-AD24-F9CF9329B568}" destId="{594F9990-CB19-47C3-B2FD-7DD8F3419075}" srcOrd="1" destOrd="0" presId="urn:microsoft.com/office/officeart/2008/layout/LinedList"/>
    <dgm:cxn modelId="{63613D91-1EAF-45EF-9B9F-6C760BC750D3}" type="presParOf" srcId="{58B32095-1AF8-43D3-9218-1869403EE350}" destId="{ECF14854-2FD9-46AD-847D-B2C52C5F0EF5}" srcOrd="10" destOrd="0" presId="urn:microsoft.com/office/officeart/2008/layout/LinedList"/>
    <dgm:cxn modelId="{5E849F17-FA17-4D08-B552-D2E5277B3033}" type="presParOf" srcId="{58B32095-1AF8-43D3-9218-1869403EE350}" destId="{AC9F4693-17B7-4055-B3FC-0C2128EFBD2A}" srcOrd="11" destOrd="0" presId="urn:microsoft.com/office/officeart/2008/layout/LinedList"/>
    <dgm:cxn modelId="{689F1569-3962-4B71-BD7D-96FAB3E775F1}" type="presParOf" srcId="{AC9F4693-17B7-4055-B3FC-0C2128EFBD2A}" destId="{23055742-DDAF-4562-85DF-9BC86AEBA93B}" srcOrd="0" destOrd="0" presId="urn:microsoft.com/office/officeart/2008/layout/LinedList"/>
    <dgm:cxn modelId="{2605B3E5-8AEF-411F-BE61-3052FF5D99B9}" type="presParOf" srcId="{AC9F4693-17B7-4055-B3FC-0C2128EFBD2A}" destId="{6FE9DC15-2255-4A4C-9C81-D27992E40A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51DF8-F54F-441E-81A0-C0D986FD34DB}">
      <dsp:nvSpPr>
        <dsp:cNvPr id="0" name=""/>
        <dsp:cNvSpPr/>
      </dsp:nvSpPr>
      <dsp:spPr>
        <a:xfrm>
          <a:off x="428930" y="577675"/>
          <a:ext cx="698466" cy="6984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9D800-4EB2-4C94-BCD6-706B057F7C99}">
      <dsp:nvSpPr>
        <dsp:cNvPr id="0" name=""/>
        <dsp:cNvSpPr/>
      </dsp:nvSpPr>
      <dsp:spPr>
        <a:xfrm>
          <a:off x="2090" y="1906162"/>
          <a:ext cx="1552148" cy="2871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TOIMINTA/MONIPALVELUKESKUS KIPINÄ</a:t>
          </a:r>
          <a:endParaRPr lang="en-US" sz="1100" kern="1200"/>
        </a:p>
      </dsp:txBody>
      <dsp:txXfrm>
        <a:off x="2090" y="1906162"/>
        <a:ext cx="1552148" cy="2871474"/>
      </dsp:txXfrm>
    </dsp:sp>
    <dsp:sp modelId="{80138EC8-0EA6-4D45-9C35-4ABC50C1407C}">
      <dsp:nvSpPr>
        <dsp:cNvPr id="0" name=""/>
        <dsp:cNvSpPr/>
      </dsp:nvSpPr>
      <dsp:spPr>
        <a:xfrm>
          <a:off x="2252705" y="577675"/>
          <a:ext cx="698466" cy="6984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F44B4-4F35-4DF9-ACC1-FC5A45F32CAC}">
      <dsp:nvSpPr>
        <dsp:cNvPr id="0" name=""/>
        <dsp:cNvSpPr/>
      </dsp:nvSpPr>
      <dsp:spPr>
        <a:xfrm>
          <a:off x="1825864" y="1906162"/>
          <a:ext cx="1552148" cy="2871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Asiakasohjaus, tuki ja neuvonta:</a:t>
          </a:r>
          <a:r>
            <a:rPr lang="fi-FI" sz="1100" kern="1200"/>
            <a:t> Monipalvelukeskus KIPINÄssä kohtaamispaikkatoimintaa ja asiakas- ja palveluohjausta arkisin klo 9-15 ympäri vuoden – sekä tarvittaessa ajanvarauksella aukioloaikojen ulkopuolella. Toiminnan tavoitteena on vastata yksilöohjauksen tarpeeseen ja mahdollistaa asiakas- ja palveluohjaus, tuki sekä neuvonta kohderyhmäläisille.</a:t>
          </a:r>
          <a:endParaRPr lang="en-US" sz="1100" kern="1200"/>
        </a:p>
      </dsp:txBody>
      <dsp:txXfrm>
        <a:off x="1825864" y="1906162"/>
        <a:ext cx="1552148" cy="2871474"/>
      </dsp:txXfrm>
    </dsp:sp>
    <dsp:sp modelId="{33EF965D-0134-4430-8A24-F3BD02E5A398}">
      <dsp:nvSpPr>
        <dsp:cNvPr id="0" name=""/>
        <dsp:cNvSpPr/>
      </dsp:nvSpPr>
      <dsp:spPr>
        <a:xfrm>
          <a:off x="4076479" y="577675"/>
          <a:ext cx="698466" cy="6984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5EB7E-71C0-4ECE-A905-D3655C5E8257}">
      <dsp:nvSpPr>
        <dsp:cNvPr id="0" name=""/>
        <dsp:cNvSpPr/>
      </dsp:nvSpPr>
      <dsp:spPr>
        <a:xfrm>
          <a:off x="3649638" y="1906162"/>
          <a:ext cx="1552148" cy="2871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Hyvinvoinnin ja terveyden edistäminen:</a:t>
          </a:r>
          <a:r>
            <a:rPr lang="fi-FI" sz="1100" kern="1200"/>
            <a:t> monipuolisia, kaikille avoimia ja maksuttomia terveysliikuntapalveluita ja muita toimintoja, kuten yleisöluentoja, terveysviestintää ja vaikuttamistyötä (alueelliset ja valtakunnalliset tapahtumat, muut kampanjat).</a:t>
          </a:r>
          <a:endParaRPr lang="en-US" sz="1100" kern="1200"/>
        </a:p>
      </dsp:txBody>
      <dsp:txXfrm>
        <a:off x="3649638" y="1906162"/>
        <a:ext cx="1552148" cy="2871474"/>
      </dsp:txXfrm>
    </dsp:sp>
    <dsp:sp modelId="{CEC1BEDB-B13C-41FD-B38A-2B459F990083}">
      <dsp:nvSpPr>
        <dsp:cNvPr id="0" name=""/>
        <dsp:cNvSpPr/>
      </dsp:nvSpPr>
      <dsp:spPr>
        <a:xfrm>
          <a:off x="5900254" y="577675"/>
          <a:ext cx="698466" cy="69846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57921-180E-4401-A1CB-8CE03D981606}">
      <dsp:nvSpPr>
        <dsp:cNvPr id="0" name=""/>
        <dsp:cNvSpPr/>
      </dsp:nvSpPr>
      <dsp:spPr>
        <a:xfrm>
          <a:off x="5473413" y="1906162"/>
          <a:ext cx="1552148" cy="2871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Vertaistuen mahdollisuuksien ja osallisuuden kokemusten mahdollistaminen: </a:t>
          </a:r>
          <a:r>
            <a:rPr lang="fi-FI" sz="1100" kern="1200"/>
            <a:t>Tarjota kohderyhmäläisille mahdollisuuksia työ- ja toimintakykyä tukevien sekä osallisuutta vahvistavien matalan kynnyksen palveluiden ja toimintojen pariin: ryhmä- ja liikuntapalvelut, ajankohtaiset luento-, koulutus- ja kurssitoiminnot, erilaiset tilaisuudet ja tapahtumat.  </a:t>
          </a:r>
          <a:endParaRPr lang="en-US" sz="1100" kern="1200"/>
        </a:p>
      </dsp:txBody>
      <dsp:txXfrm>
        <a:off x="5473413" y="1906162"/>
        <a:ext cx="1552148" cy="2871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C20E3-BEA8-4094-AB76-13E848C9248B}">
      <dsp:nvSpPr>
        <dsp:cNvPr id="0" name=""/>
        <dsp:cNvSpPr/>
      </dsp:nvSpPr>
      <dsp:spPr>
        <a:xfrm>
          <a:off x="0" y="1765"/>
          <a:ext cx="1082039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8F1E1F-EB74-4B1C-8AD2-E17EFFA28F96}">
      <dsp:nvSpPr>
        <dsp:cNvPr id="0" name=""/>
        <dsp:cNvSpPr/>
      </dsp:nvSpPr>
      <dsp:spPr>
        <a:xfrm>
          <a:off x="0" y="1765"/>
          <a:ext cx="10820398" cy="601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• </a:t>
          </a:r>
          <a:r>
            <a:rPr lang="fi-FI" sz="1300" kern="1200" dirty="0">
              <a:latin typeface="+mj-lt"/>
            </a:rPr>
            <a:t>Yhdistys tarjoaa työttömille väylän pitää yllä ammattitaitoa, päivittää osaamistaan, suunnitella uudelleen kouluttautumista sekä hankkia työkokemusta. Tavoitteena on työ avoimilla työmarkkinoilla.</a:t>
          </a:r>
          <a:endParaRPr lang="en-US" sz="1300" kern="1200" dirty="0">
            <a:latin typeface="+mj-lt"/>
          </a:endParaRPr>
        </a:p>
      </dsp:txBody>
      <dsp:txXfrm>
        <a:off x="0" y="1765"/>
        <a:ext cx="10820398" cy="601867"/>
      </dsp:txXfrm>
    </dsp:sp>
    <dsp:sp modelId="{75A01805-5D72-41D6-A2D4-1B23EB6445DE}">
      <dsp:nvSpPr>
        <dsp:cNvPr id="0" name=""/>
        <dsp:cNvSpPr/>
      </dsp:nvSpPr>
      <dsp:spPr>
        <a:xfrm>
          <a:off x="0" y="603633"/>
          <a:ext cx="1082039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7445CCC-ACFE-460D-9A0A-35C34C719E0C}">
      <dsp:nvSpPr>
        <dsp:cNvPr id="0" name=""/>
        <dsp:cNvSpPr/>
      </dsp:nvSpPr>
      <dsp:spPr>
        <a:xfrm>
          <a:off x="0" y="603633"/>
          <a:ext cx="10820398" cy="601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• </a:t>
          </a:r>
          <a:r>
            <a:rPr lang="fi-FI" sz="1300" kern="1200" dirty="0">
              <a:latin typeface="+mj-lt"/>
            </a:rPr>
            <a:t>Tavoitteemme on myös parantaa asiakkaidemme työllistymismahdollisuuksia tarjoamalla työhönopastusta ja työvalmennusta, sekä ammatillista ohjausta ja muuta työnhakukoulutusta sekä oikea-aikaista palveluohjausta työllistymisen edistämiseksi.</a:t>
          </a:r>
          <a:endParaRPr lang="en-US" sz="1300" kern="1200" dirty="0">
            <a:latin typeface="+mj-lt"/>
          </a:endParaRPr>
        </a:p>
      </dsp:txBody>
      <dsp:txXfrm>
        <a:off x="0" y="603633"/>
        <a:ext cx="10820398" cy="601867"/>
      </dsp:txXfrm>
    </dsp:sp>
    <dsp:sp modelId="{BB2388D3-1EAE-4F46-9F50-1335DB1615E5}">
      <dsp:nvSpPr>
        <dsp:cNvPr id="0" name=""/>
        <dsp:cNvSpPr/>
      </dsp:nvSpPr>
      <dsp:spPr>
        <a:xfrm>
          <a:off x="0" y="1205501"/>
          <a:ext cx="1082039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2C1E25-C46F-4C20-90EF-BC4DB4014A97}">
      <dsp:nvSpPr>
        <dsp:cNvPr id="0" name=""/>
        <dsp:cNvSpPr/>
      </dsp:nvSpPr>
      <dsp:spPr>
        <a:xfrm>
          <a:off x="0" y="1205501"/>
          <a:ext cx="10820398" cy="601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• Rahoituksen turvaaminen yhdistyksessä työllistämiseen Te-palvelu muutos huomioon ottaen.  (Suunta Duuniin) </a:t>
          </a:r>
          <a:endParaRPr lang="en-US" sz="1300" kern="1200" dirty="0"/>
        </a:p>
      </dsp:txBody>
      <dsp:txXfrm>
        <a:off x="0" y="1205501"/>
        <a:ext cx="10820398" cy="601867"/>
      </dsp:txXfrm>
    </dsp:sp>
    <dsp:sp modelId="{F782EDDE-EDD5-45E4-A10D-DB856C98C27F}">
      <dsp:nvSpPr>
        <dsp:cNvPr id="0" name=""/>
        <dsp:cNvSpPr/>
      </dsp:nvSpPr>
      <dsp:spPr>
        <a:xfrm>
          <a:off x="0" y="1807369"/>
          <a:ext cx="1082039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2DA262-0863-4F8E-AC68-83C485FAFC2D}">
      <dsp:nvSpPr>
        <dsp:cNvPr id="0" name=""/>
        <dsp:cNvSpPr/>
      </dsp:nvSpPr>
      <dsp:spPr>
        <a:xfrm>
          <a:off x="0" y="1807369"/>
          <a:ext cx="10820398" cy="601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• Ravintola- ja cateringalan, liiketoiminnan, siivous ja puhtauspalvelualan, tieto- ja viestintätekniikan sekä logistiikan alan perus- ja ammattitutkinnoista on mahdollisuus suorittaa osanäyttöjä.</a:t>
          </a:r>
          <a:endParaRPr lang="en-US" sz="1300" kern="1200" dirty="0"/>
        </a:p>
      </dsp:txBody>
      <dsp:txXfrm>
        <a:off x="0" y="1807369"/>
        <a:ext cx="10820398" cy="601867"/>
      </dsp:txXfrm>
    </dsp:sp>
    <dsp:sp modelId="{8F3BBFAD-04FA-42A8-BDA2-6C06CD2E14D3}">
      <dsp:nvSpPr>
        <dsp:cNvPr id="0" name=""/>
        <dsp:cNvSpPr/>
      </dsp:nvSpPr>
      <dsp:spPr>
        <a:xfrm>
          <a:off x="0" y="2409236"/>
          <a:ext cx="1082039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4CE6E9-E1F1-4958-BEE5-2D347FFB1E4A}">
      <dsp:nvSpPr>
        <dsp:cNvPr id="0" name=""/>
        <dsp:cNvSpPr/>
      </dsp:nvSpPr>
      <dsp:spPr>
        <a:xfrm>
          <a:off x="0" y="2409236"/>
          <a:ext cx="10820398" cy="601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• Yhdistyksen eri osastot tarjoavat useita eri ammattialoja ammattitaidon päivittämiseen ja uuden työn/ammatin oppimiseen sekä työkokemuksen lisäämiseen.</a:t>
          </a:r>
          <a:endParaRPr lang="en-US" sz="1300" kern="1200" dirty="0"/>
        </a:p>
      </dsp:txBody>
      <dsp:txXfrm>
        <a:off x="0" y="2409236"/>
        <a:ext cx="10820398" cy="601867"/>
      </dsp:txXfrm>
    </dsp:sp>
    <dsp:sp modelId="{ECF14854-2FD9-46AD-847D-B2C52C5F0EF5}">
      <dsp:nvSpPr>
        <dsp:cNvPr id="0" name=""/>
        <dsp:cNvSpPr/>
      </dsp:nvSpPr>
      <dsp:spPr>
        <a:xfrm>
          <a:off x="0" y="3011104"/>
          <a:ext cx="1082039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3055742-DDAF-4562-85DF-9BC86AEBA93B}">
      <dsp:nvSpPr>
        <dsp:cNvPr id="0" name=""/>
        <dsp:cNvSpPr/>
      </dsp:nvSpPr>
      <dsp:spPr>
        <a:xfrm>
          <a:off x="0" y="3011104"/>
          <a:ext cx="10820398" cy="601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• Tiivis yhteistyö eri oppilaitosten kanssa tarjoamalla opiskelijoille mahdollisuutta opiskelussa vaaditun näytön suorittamiseen. Kotoutumiskoulutuksessa olevien opiskelijoiden suomen kielen sekä työkulttuurin opettelu ja lisääminen.</a:t>
          </a:r>
          <a:endParaRPr lang="en-US" sz="1300" kern="1200" dirty="0"/>
        </a:p>
      </dsp:txBody>
      <dsp:txXfrm>
        <a:off x="0" y="3011104"/>
        <a:ext cx="10820398" cy="601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826A339-870F-4B2A-9298-B10DD250B773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6C451E2-B793-4A0B-BDCC-5F0E4D7EC931}" type="datetime1">
              <a:rPr lang="fi-FI" smtClean="0"/>
              <a:t>13.2.2025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"/>
              <a:t>Muokkaa tekstin perustyylejä napsauttamalla</a:t>
            </a:r>
            <a:endParaRPr lang="en-US"/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B696534-FB5F-4726-871F-7330313DA726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6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A576DE-371A-43A2-8995-5ABEC8567B97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88B0C1-522E-43D6-B39F-9CD2BEB279A7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3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42E0B1-5902-4A7A-AF46-2DE3FE469881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1813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52C656-6018-44DB-B975-6F738C50E706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1D53103-5DE7-40EC-8888-55508F9F2457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040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0152C9-0B3A-4B52-8D96-4BE07FCE4F6C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9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ADC22D-D755-4074-BDB5-B4678B2D2B58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42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EB0B105-0830-423E-A78C-5BE439F6BCF6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3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784B3EB-A73C-466A-978F-FEF4ECB6D8B8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7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6916E30-5BF4-428F-8E38-FE64073D9E46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A90DE6-660F-417A-B028-20D730A46B10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8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C11ED9-DA15-432B-88A8-4ADFFA2A8B7E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15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47B6A9-492E-4A14-AFA5-ECE6B0C6F274}" type="datetime1">
              <a:rPr lang="fi-FI" smtClean="0"/>
              <a:t>13.2.2025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9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CD5A8B-5322-4C82-B0D3-18DC053134AC}" type="datetime1">
              <a:rPr lang="fi-FI" smtClean="0"/>
              <a:t>13.2.2025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4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BC0D1D-B1A9-44A6-BDE3-871F9AC10075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618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D0193A-3566-4A50-A7B3-FE3B47D3A3A5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3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027C58A2-B585-4E20-BC9F-5A733CA68D3D}" type="datetime1">
              <a:rPr lang="fi-FI" smtClean="0"/>
              <a:t>13.2.2025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r>
              <a:rPr lang="en-US"/>
              <a:t>6.2.2025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98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3A8152AD-5832-4779-9DC3-052AD05375D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1" r="-1" b="28025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9518628" cy="5571066"/>
          </a:xfrm>
        </p:spPr>
        <p:txBody>
          <a:bodyPr rtlCol="0">
            <a:normAutofit/>
          </a:bodyPr>
          <a:lstStyle/>
          <a:p>
            <a:pPr rtl="0"/>
            <a:r>
              <a:rPr lang="fi" sz="5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</a:t>
            </a:r>
            <a:r>
              <a:rPr lang="fi-FI" sz="5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oimintasuunnitelma</a:t>
            </a:r>
            <a:endParaRPr lang="fi" sz="5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fi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2026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0E3A2A0-8CD2-421B-BE1F-B5589BB1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fi-FI"/>
              <a:t>TUETUN TYÖLLISTÄMISEN TAVOITTEET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C70BAD-6CEC-47F3-BBFA-93403C0A6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chemeClr val="tx1"/>
                </a:solidFill>
              </a:rPr>
              <a:t>Yksilö ja ryhmänohjaus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chemeClr val="tx1"/>
                </a:solidFill>
              </a:rPr>
              <a:t>Uusien asiakkaiden perehdyttäminen, 	opastaminen ja ohjaaminen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chemeClr val="tx1"/>
                </a:solidFill>
              </a:rPr>
              <a:t>Avoimille työmarkkinoille tähtäävä 	työhönopastusta sekä työvalmennusta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 err="1">
                <a:solidFill>
                  <a:schemeClr val="tx1"/>
                </a:solidFill>
              </a:rPr>
              <a:t>Opinnollistaminen</a:t>
            </a:r>
            <a:r>
              <a:rPr lang="fi-FI" sz="1700" dirty="0">
                <a:solidFill>
                  <a:schemeClr val="tx1"/>
                </a:solidFill>
              </a:rPr>
              <a:t> PAIKKO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chemeClr val="tx1"/>
                </a:solidFill>
              </a:rPr>
              <a:t>Laadukas yksilö ja ryhmävalmennuksien sisältö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chemeClr val="tx1"/>
                </a:solidFill>
              </a:rPr>
              <a:t>Hyvän ja rakentavan palautteen antaminen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chemeClr val="tx1"/>
                </a:solidFill>
              </a:rPr>
              <a:t>Jäsenten ja työllistettävien asiakkaiden oikea-aikainen palveluohjaus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chemeClr val="tx1"/>
                </a:solidFill>
              </a:rPr>
              <a:t>Terveyden ja hyvinvoinnin edistäminen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chemeClr val="tx1"/>
                </a:solidFill>
              </a:rPr>
              <a:t>Ennaltaehkäistään työttömien syrjäytymistä työelämästä sekä     yhteiskunnasta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D065AE1-DBFB-F31B-9292-527323E33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AD8A666-8293-47FB-9A18-11FDECC4B871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82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8698EAF-DBB5-4FB5-B6C4-53DBDCF3C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fi-FI"/>
              <a:t>KIRPPUTORI/OMPELIMO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09625B-D1D1-4639-84F0-4E0827B3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sz="17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7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olidFill>
                  <a:schemeClr val="tx1"/>
                </a:solidFill>
              </a:rPr>
              <a:t>• Lahjoitusten vastaanottaminen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olidFill>
                  <a:schemeClr val="tx1"/>
                </a:solidFill>
              </a:rPr>
              <a:t>• Kirpputoritoiminnan kehittäminen myyntipisteenä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olidFill>
                  <a:schemeClr val="tx1"/>
                </a:solidFill>
              </a:rPr>
              <a:t>• Työssä oppiminen, mahdollisuus tehdä työtä avointen työmarkkinoiden kaltaisesti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olidFill>
                  <a:schemeClr val="tx1"/>
                </a:solidFill>
              </a:rPr>
              <a:t>• Tarjota kouluille työhön tutustumispaikkoja sekä opiskelussa tarvittavan näytön suoritus paikkoja, kuten myynti, siivous, catering sekä vaatehuolto.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olidFill>
                  <a:schemeClr val="tx1"/>
                </a:solidFill>
              </a:rPr>
              <a:t>• Ompelimo tarjoaa korjausompelua jäsenilleen ja vahvistaa työssä oppijan kädentaitoja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olidFill>
                  <a:schemeClr val="tx1"/>
                </a:solidFill>
              </a:rPr>
              <a:t>• Ompelimo on yksi yhdistyksen varainhankinta osasto (myyjäiset)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olidFill>
                  <a:schemeClr val="tx1"/>
                </a:solidFill>
              </a:rPr>
              <a:t>• Ompelimon siirto alakertaan, jotta ompelimon asiointi helpottuu ja olisi enemmän esillä.</a:t>
            </a:r>
          </a:p>
          <a:p>
            <a:pPr marL="0" indent="0">
              <a:lnSpc>
                <a:spcPct val="90000"/>
              </a:lnSpc>
              <a:buNone/>
            </a:pPr>
            <a:endParaRPr lang="fi-FI" sz="17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i-FI" sz="17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i-FI" sz="17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700" dirty="0">
              <a:solidFill>
                <a:schemeClr val="tx1"/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0B2237B-352A-DBE1-1ED7-5FBB914D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F0F9CB-C3A4-41FB-A275-DFAF591C54B4}" type="datetime1">
              <a:rPr lang="fi-FI" smtClean="0"/>
              <a:t>13.2.2025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34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5C7239F-8F09-4084-BE37-6BD338A55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fi-FI" dirty="0"/>
              <a:t>KAHVILA JA LOUNASPALVELU SEKÄ AINO KAHVILA</a:t>
            </a:r>
          </a:p>
        </p:txBody>
      </p:sp>
      <p:grpSp>
        <p:nvGrpSpPr>
          <p:cNvPr id="23" name="Group 10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4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ADFB77-0AE3-4E2B-8F44-2957D0FE8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fi-FI" sz="11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fi-FI" sz="11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Hyvän ja terveellisen ruoan valmistaminen huomioiden myös kasvisruokailijat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Ruokalan tunnetuksi tekeminen työttömäksi jääville tai työttömyysuhan alla oleville sekä lounaan toimittaminen asiakkaille kotiin esim. </a:t>
            </a:r>
            <a:r>
              <a:rPr lang="fi-FI" sz="1200" dirty="0" err="1">
                <a:solidFill>
                  <a:schemeClr val="tx1"/>
                </a:solidFill>
              </a:rPr>
              <a:t>liikuntarajoutukset</a:t>
            </a:r>
            <a:endParaRPr lang="fi-FI" sz="1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Uusien yhteistyökumppaneiden löytäminen ( </a:t>
            </a:r>
            <a:r>
              <a:rPr lang="fi-FI" sz="1200" dirty="0" err="1">
                <a:solidFill>
                  <a:schemeClr val="tx1"/>
                </a:solidFill>
              </a:rPr>
              <a:t>Himmi</a:t>
            </a:r>
            <a:r>
              <a:rPr lang="fi-FI" sz="1200" dirty="0">
                <a:solidFill>
                  <a:schemeClr val="tx1"/>
                </a:solidFill>
              </a:rPr>
              <a:t>, Bridge-kerho)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Asiakashankinta         Mainontaa          Sosiaalinen media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Tilausten lisääminen jäsenille 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Mahdollisuus tehdä kahvila ja lounasruokalan töitä avointen työmarkkinoiden kaltaisesti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Ammatillisen osaamisen lisääminen mm. erikoisruokavaliot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Hyvä työnohjaus ja koulutuksen lisääminen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Catering-alan näytönsuorituspaikka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Ruokala on yksi varainhankinnan osasto (mm. myyjäiset, tapahtumat)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Tärkeä matalankynnyksen kohtaamispaikka ja vertaistuki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Kohtaamispaikka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200" dirty="0">
                <a:solidFill>
                  <a:schemeClr val="tx1"/>
                </a:solidFill>
              </a:rPr>
              <a:t>Uuden konseptin keksiminen. Pyrkimys työttömyyden ja vähävaraisten leimaamisen vähentäminen. Esim. Tekeekö tiukkaa? Lounas-kahvilassa lounas tiukkaan hintaan 4,5€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fi-FI" sz="11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fi-FI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5" name="Nuoli: Oikea 4">
            <a:extLst>
              <a:ext uri="{FF2B5EF4-FFF2-40B4-BE49-F238E27FC236}">
                <a16:creationId xmlns:a16="http://schemas.microsoft.com/office/drawing/2014/main" id="{2B3C05F9-1768-FB1A-E6D3-CAE5C50BD5D0}"/>
              </a:ext>
            </a:extLst>
          </p:cNvPr>
          <p:cNvSpPr/>
          <p:nvPr/>
        </p:nvSpPr>
        <p:spPr>
          <a:xfrm>
            <a:off x="2105892" y="2795586"/>
            <a:ext cx="226244" cy="1677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E2128C94-7968-85C8-2DAF-FC1EEFF4AD20}"/>
              </a:ext>
            </a:extLst>
          </p:cNvPr>
          <p:cNvSpPr/>
          <p:nvPr/>
        </p:nvSpPr>
        <p:spPr>
          <a:xfrm flipV="1">
            <a:off x="3134592" y="2795586"/>
            <a:ext cx="226244" cy="1677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B7646991-3DC3-3F1C-BFF5-38D3D3B1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5B5D57-0F5C-43BA-A401-00069B708CA9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97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9E0CEDB-41E4-4F14-AFDE-D4832A5D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fi-FI"/>
              <a:t>TALOUS JA RAHOITUS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6B6EF9-D378-454F-A2BB-DF38E914B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• Yhdistyksen varainkeräämisestä saadut tuotot ohjataan pääsääntöisesti työllistämisestä edistäviin toimiin sekä siitä aiheutuneisiin palkkaus- sekä hallintokustannuksiin.</a:t>
            </a:r>
          </a:p>
          <a:p>
            <a:pPr marL="0" indent="0">
              <a:lnSpc>
                <a:spcPct val="90000"/>
              </a:lnSpc>
              <a:buNone/>
            </a:pPr>
            <a:endParaRPr lang="fi-FI" sz="1300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sz="1300" b="1" dirty="0">
                <a:solidFill>
                  <a:schemeClr val="tx1"/>
                </a:solidFill>
              </a:rPr>
              <a:t>Tulevaisuuden haasteet: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. Avustusmäärärahat, STEA,  Rauman kaupunki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. Rahoitussuunnitelmat 1 - 5 vuotta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. Kilpailutukseen vastaaminen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. Yhteistyö muiden yhdistysten kanssa. Hankehallinnointi.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. Uudet toimitilat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. Oman rahoituksen osuuden turvaaminen / varautuminen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. Koulutustarve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. Koulutuksia uusille hankkeille ja muita koulutuksia tarpeen mukaan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>
                <a:solidFill>
                  <a:schemeClr val="tx1"/>
                </a:solidFill>
              </a:rPr>
              <a:t>• </a:t>
            </a:r>
            <a:r>
              <a:rPr lang="fi-FI" sz="1300" dirty="0" err="1">
                <a:solidFill>
                  <a:schemeClr val="tx1"/>
                </a:solidFill>
              </a:rPr>
              <a:t>STEAn</a:t>
            </a:r>
            <a:r>
              <a:rPr lang="fi-FI" sz="1300" dirty="0">
                <a:solidFill>
                  <a:schemeClr val="tx1"/>
                </a:solidFill>
              </a:rPr>
              <a:t> Paikka Auki -avustusohjelman haku Mediapajaan asiakasneuvojalle.</a:t>
            </a:r>
          </a:p>
          <a:p>
            <a:pPr marL="0" indent="0">
              <a:lnSpc>
                <a:spcPct val="90000"/>
              </a:lnSpc>
              <a:buNone/>
            </a:pPr>
            <a:endParaRPr lang="fi-FI" sz="1300" dirty="0">
              <a:solidFill>
                <a:schemeClr val="tx1"/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369B4686-A53F-1013-E309-03EB2478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72A20DF-59C5-454E-A57B-822B56DC9033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8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B91DB9-B93C-40E8-80E2-D45906FFA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143001"/>
          </a:xfrm>
        </p:spPr>
        <p:txBody>
          <a:bodyPr>
            <a:normAutofit/>
          </a:bodyPr>
          <a:lstStyle/>
          <a:p>
            <a:pPr algn="just"/>
            <a:r>
              <a:rPr lang="fi-FI" dirty="0">
                <a:solidFill>
                  <a:srgbClr val="FFFFFF"/>
                </a:solidFill>
              </a:rPr>
              <a:t>KIITOS!</a:t>
            </a:r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84FB525-B136-465D-BC94-408D30062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990" y="2080797"/>
            <a:ext cx="9870020" cy="330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9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E223F5C0-BADF-4A37-A3B9-1F64E1A14DD5}"/>
              </a:ext>
            </a:extLst>
          </p:cNvPr>
          <p:cNvSpPr txBox="1"/>
          <p:nvPr/>
        </p:nvSpPr>
        <p:spPr>
          <a:xfrm>
            <a:off x="665641" y="4473679"/>
            <a:ext cx="9552558" cy="1233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800" cap="all" spc="2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TOIMINTAA TUKEVAT</a:t>
            </a:r>
          </a:p>
        </p:txBody>
      </p:sp>
      <p:pic>
        <p:nvPicPr>
          <p:cNvPr id="7" name="Kuva 6" descr="Kuva, joka sisältää kohteen kello, mittari&#10;&#10;Kuvaus luotu automaattisesti">
            <a:extLst>
              <a:ext uri="{FF2B5EF4-FFF2-40B4-BE49-F238E27FC236}">
                <a16:creationId xmlns:a16="http://schemas.microsoft.com/office/drawing/2014/main" id="{EA4C3857-6BC8-449C-BEE3-A1781B3FB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35" y="2062542"/>
            <a:ext cx="4201297" cy="934788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E3EFD266-DDE6-57F2-83A4-D5A65D0C4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953" y="1818276"/>
            <a:ext cx="4157293" cy="1403085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8D6D2505-7347-AB2D-E1A0-15F2F084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E0061A-F235-4C88-9666-2CCBE4D1061C}" type="datetime1">
              <a:rPr lang="fi-FI" smtClean="0"/>
              <a:t>13.2.2025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2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4EC74B4-B4F8-429A-A320-2588F79F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fi-FI"/>
              <a:t>TARKOITUS JA TOIMINTA</a:t>
            </a:r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2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BBE75A-8BF0-42C2-A410-E1E1F250B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2§ Yhdistyksen tarkoituksena on toimia työttömyyden vähentämiseksi ja poistamiseksi, työttömien toimeentulon parantamiseksi sekä henkisen ja fyysisen hyvinvoinnin kohottamiseksi.</a:t>
            </a:r>
          </a:p>
          <a:p>
            <a:pPr>
              <a:lnSpc>
                <a:spcPct val="90000"/>
              </a:lnSpc>
            </a:pPr>
            <a:endParaRPr lang="fi-FI" sz="1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”Rauman Seudun Työnhakijat ry pähkinänkuoressa</a:t>
            </a:r>
          </a:p>
          <a:p>
            <a:pPr>
              <a:lnSpc>
                <a:spcPct val="90000"/>
              </a:lnSpc>
            </a:pPr>
            <a:endParaRPr lang="fi-FI" sz="1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RST ry tarjoaa matalan kynnyksen palveluja työttömille ja vähävaraisille. Palvelut koostuvat pääosin kirpputori, lounaskahvila ja ompelimo palveluista.  Yhdistys työllistää heikossa työmarkkina-asemassa olevia pitkäaikaistyöttömiä tuetun työllistämisen keinoin toimintakeskuksen eri osastoille sekä avoimille työmarkkinoille. Lisäksi yhdistys järjestää koulutusta ja tarjoaa </a:t>
            </a:r>
            <a:r>
              <a:rPr lang="fi-FI" sz="1400" dirty="0" err="1">
                <a:solidFill>
                  <a:schemeClr val="tx1"/>
                </a:solidFill>
              </a:rPr>
              <a:t>opinnollistamista</a:t>
            </a:r>
            <a:r>
              <a:rPr lang="fi-FI" sz="1400" dirty="0">
                <a:solidFill>
                  <a:schemeClr val="tx1"/>
                </a:solidFill>
              </a:rPr>
              <a:t> työssäoppimisen ohella, sekä auttaa tarvittaessa jatko-opiskelupaikan löytämisessä. Me autamme ihmisiä voimaan paremmin mm. tarjoamalla ilmaisia </a:t>
            </a:r>
            <a:r>
              <a:rPr lang="fi-FI" sz="1400" dirty="0" err="1">
                <a:solidFill>
                  <a:schemeClr val="tx1"/>
                </a:solidFill>
              </a:rPr>
              <a:t>KIPINÄn</a:t>
            </a:r>
            <a:r>
              <a:rPr lang="fi-FI" sz="1400" dirty="0">
                <a:solidFill>
                  <a:schemeClr val="tx1"/>
                </a:solidFill>
              </a:rPr>
              <a:t> palveluja sekä antamalla palveluohjausta, mielekästä tekemistä, vapaaehtoistoimintaa sekä jakamalla Messiruoka-apua.</a:t>
            </a:r>
          </a:p>
        </p:txBody>
      </p: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689886B7-CA6E-CF07-5850-BAEB1030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2924E7E-540A-4997-BAE4-2F986C1F797D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2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A7097E9-224C-463A-B8E2-AEE603AC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fi-FI"/>
              <a:t>TAVOITTEET 2025</a:t>
            </a:r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80BBD7-4B3A-4AD8-865F-8CFFD8650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75934"/>
            <a:ext cx="8534400" cy="395865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Osallisuuden ja saavutettavuuden edistäminen mm. tuetun työllistymisen keinoin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Ammatillisen osaamisen parantaminen työssä oppimisen ja koulutuksen kautta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Tuetun työllistämisen sisällön laadukas tarjonta yksilö- ja ryhmänohjauksen sekä </a:t>
            </a:r>
            <a:r>
              <a:rPr lang="fi-FI" sz="1100" dirty="0" err="1">
                <a:solidFill>
                  <a:schemeClr val="tx1"/>
                </a:solidFill>
              </a:rPr>
              <a:t>opinnollistamisen</a:t>
            </a:r>
            <a:r>
              <a:rPr lang="fi-FI" sz="1100" dirty="0">
                <a:solidFill>
                  <a:schemeClr val="tx1"/>
                </a:solidFill>
              </a:rPr>
              <a:t> ja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   osanäyttöjen avulla. Paikko järjestelmä.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Laadukkaiden palvelujen tarjonta ja niiden turvaaminen jäsenille, työttömille ja vähävaraisille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Vapaaehtoistoiminnan koordinointi ja kehittäminen.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Uusien ja vanhojen hankkeiden kehittäminen, suunnittelu, hakeminen sekä jatkohakemusten tekeminen ESR polkuja työelämään, ESR KV-hanke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Yhteistyöverkostojen kehittäminen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Hankekumppaneiden hakeminen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Yhteiskunnallinen vaikuttaminen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Yhteiskuntavastuun kantaminen, Ruoka-apuhanke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100" dirty="0">
                <a:solidFill>
                  <a:schemeClr val="tx1"/>
                </a:solidFill>
              </a:rPr>
              <a:t>• Yhdenvertaisuuden, demokratian ja tasa-arvon edistäminen 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chemeClr val="tx1"/>
                </a:solidFill>
              </a:rPr>
              <a:t>Monikulttuurisen neuvonnan, tuen ja työllistämisen parantaminen</a:t>
            </a:r>
          </a:p>
          <a:p>
            <a:pPr marL="0" indent="0">
              <a:lnSpc>
                <a:spcPct val="90000"/>
              </a:lnSpc>
              <a:buNone/>
            </a:pPr>
            <a:endParaRPr lang="fi-FI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1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1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Calibri" panose="020B0602020104020603" pitchFamily="34" charset="0"/>
              <a:buChar char="-"/>
            </a:pP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C468085F-93C3-DDB5-7A15-4F0893B1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75042A4-940F-4166-9926-5A839AB238E9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2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FC8DB4-BBD0-40D7-93BF-D173E82FC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br>
              <a:rPr lang="fi-FI" sz="3600" dirty="0">
                <a:solidFill>
                  <a:srgbClr val="FFFFFF"/>
                </a:solidFill>
              </a:rPr>
            </a:br>
            <a:endParaRPr lang="fi-FI" sz="3600" dirty="0">
              <a:solidFill>
                <a:srgbClr val="FFFFFF"/>
              </a:solidFill>
            </a:endParaRP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E30CED0D-F148-45A6-8AA7-56DD8B2DDA90}"/>
              </a:ext>
            </a:extLst>
          </p:cNvPr>
          <p:cNvSpPr>
            <a:spLocks/>
          </p:cNvSpPr>
          <p:nvPr/>
        </p:nvSpPr>
        <p:spPr>
          <a:xfrm>
            <a:off x="5864201" y="1468582"/>
            <a:ext cx="5381649" cy="4745951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defTabSz="242316">
              <a:lnSpc>
                <a:spcPct val="90000"/>
              </a:lnSpc>
              <a:spcAft>
                <a:spcPts val="600"/>
              </a:spcAft>
            </a:pPr>
            <a:endParaRPr lang="fi-FI" sz="12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5FC9A9-9BCD-4ACA-BC78-3D4A14C05C0F}"/>
              </a:ext>
            </a:extLst>
          </p:cNvPr>
          <p:cNvSpPr>
            <a:spLocks/>
          </p:cNvSpPr>
          <p:nvPr/>
        </p:nvSpPr>
        <p:spPr>
          <a:xfrm>
            <a:off x="11108748" y="6214533"/>
            <a:ext cx="1152553" cy="146772"/>
          </a:xfrm>
          <a:prstGeom prst="rect">
            <a:avLst/>
          </a:prstGeom>
        </p:spPr>
        <p:txBody>
          <a:bodyPr/>
          <a:lstStyle/>
          <a:p>
            <a:pPr defTabSz="242316">
              <a:spcAft>
                <a:spcPts val="600"/>
              </a:spcAft>
            </a:pPr>
            <a:fld id="{322ACD01-C2A7-4602-A1D3-33B1F40EB882}" type="datetime1">
              <a:rPr lang="fi-FI" sz="95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defTabSz="242316">
                <a:spcAft>
                  <a:spcPts val="600"/>
                </a:spcAft>
              </a:pPr>
              <a:t>13.2.2025</a:t>
            </a:fld>
            <a:endParaRPr lang="en-US" dirty="0"/>
          </a:p>
        </p:txBody>
      </p:sp>
      <p:pic>
        <p:nvPicPr>
          <p:cNvPr id="6" name="Kuva 5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A0F26206-93EA-4A31-ADB4-FDB10F648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55" y="1933378"/>
            <a:ext cx="3517037" cy="1908179"/>
          </a:xfrm>
          <a:prstGeom prst="rect">
            <a:avLst/>
          </a:prstGeom>
        </p:spPr>
      </p:pic>
      <p:graphicFrame>
        <p:nvGraphicFramePr>
          <p:cNvPr id="26" name="Tekstiruutu 7">
            <a:extLst>
              <a:ext uri="{FF2B5EF4-FFF2-40B4-BE49-F238E27FC236}">
                <a16:creationId xmlns:a16="http://schemas.microsoft.com/office/drawing/2014/main" id="{9E704FB1-BA1F-9779-3A68-DA1A1CB07D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789863"/>
              </p:ext>
            </p:extLst>
          </p:nvPr>
        </p:nvGraphicFramePr>
        <p:xfrm>
          <a:off x="4810665" y="569344"/>
          <a:ext cx="7027652" cy="535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C2034F-E45A-4C8D-BEF3-C76B32A4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ED2275E-CFB3-4D71-9C7C-E829AA8455B3}" type="datetime1">
              <a:rPr lang="fi-FI" smtClean="0"/>
              <a:t>13.2.2025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7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B6CCC7-E57A-FA98-7BD9-F84AA1867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 b="1" dirty="0">
                <a:solidFill>
                  <a:schemeClr val="tx1"/>
                </a:solidFill>
              </a:rPr>
              <a:t>Alueellinen yhteistyö:</a:t>
            </a:r>
            <a:r>
              <a:rPr lang="fi-FI" sz="1600" dirty="0">
                <a:solidFill>
                  <a:schemeClr val="tx1"/>
                </a:solidFill>
              </a:rPr>
              <a:t> Ylläpitää ja vahvistaa alueellista yhteistyöverkostoa, toteuttaa yhteisviestintää, edunvalvontaa ja paikallista vaikuttamistyötä. Tavoitteena on tehdä asiakaslähtöistä, laadukasta ja kaikkia osapuolia hyödyttävää yhteistyötä ensisijaisesti alueen muiden toimijoiden kanssa, ml. oppilaitokset.</a:t>
            </a:r>
          </a:p>
          <a:p>
            <a:pPr>
              <a:lnSpc>
                <a:spcPct val="90000"/>
              </a:lnSpc>
            </a:pPr>
            <a:r>
              <a:rPr lang="fi-FI" sz="1600" b="1" dirty="0">
                <a:solidFill>
                  <a:schemeClr val="tx1"/>
                </a:solidFill>
              </a:rPr>
              <a:t>Muu hanke/toimijayhteistyö: </a:t>
            </a:r>
            <a:r>
              <a:rPr lang="fi-FI" sz="1600" dirty="0">
                <a:solidFill>
                  <a:schemeClr val="tx1"/>
                </a:solidFill>
              </a:rPr>
              <a:t>Yhdistyksessä hankeyhteistyönä toteutettua monialaista, maksutonta ohjausta ja neuvontaa. Lisäksi alueen muiden toimijoiden kanssa</a:t>
            </a:r>
            <a:r>
              <a:rPr lang="fi-FI" sz="1600" b="1" dirty="0">
                <a:solidFill>
                  <a:schemeClr val="tx1"/>
                </a:solidFill>
              </a:rPr>
              <a:t> </a:t>
            </a:r>
            <a:r>
              <a:rPr lang="fi-FI" sz="1600" dirty="0">
                <a:solidFill>
                  <a:schemeClr val="tx1"/>
                </a:solidFill>
              </a:rPr>
              <a:t>yhteistapahtumia, yhteisviestintää, asiantuntijaosaamisen vaihtoa ja vapaaehtoistyötä. </a:t>
            </a:r>
          </a:p>
          <a:p>
            <a:pPr>
              <a:lnSpc>
                <a:spcPct val="90000"/>
              </a:lnSpc>
            </a:pPr>
            <a:r>
              <a:rPr lang="fi-FI" sz="1600" b="1" dirty="0">
                <a:solidFill>
                  <a:schemeClr val="tx1"/>
                </a:solidFill>
              </a:rPr>
              <a:t>Toiminnan sopeuttaminen: </a:t>
            </a:r>
            <a:r>
              <a:rPr lang="fi-FI" sz="1600" dirty="0">
                <a:solidFill>
                  <a:schemeClr val="tx1"/>
                </a:solidFill>
              </a:rPr>
              <a:t>Palveluiden ja toimintojen mahdollistaminen vastaamaan palveluiden käyttäjien tarpeisiin: Esimerkiksi kohdennetut palvelut maahanmuuttajille. </a:t>
            </a:r>
          </a:p>
          <a:p>
            <a:pPr>
              <a:lnSpc>
                <a:spcPct val="90000"/>
              </a:lnSpc>
            </a:pPr>
            <a:r>
              <a:rPr lang="fi-FI" sz="1600" b="1" dirty="0">
                <a:solidFill>
                  <a:schemeClr val="tx1"/>
                </a:solidFill>
              </a:rPr>
              <a:t>Toiminnan jatkuvuuden varmistaminen: </a:t>
            </a:r>
            <a:r>
              <a:rPr lang="fi-FI" sz="1600" dirty="0">
                <a:solidFill>
                  <a:schemeClr val="tx1"/>
                </a:solidFill>
              </a:rPr>
              <a:t> Hankkeen jatkohakemus vuodelle 2027 (STEA).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2FC3864-DAB0-C25F-2480-8091203F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D00C039-107D-4F8D-A15C-4C6E9772AC74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7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CC697D-2C6E-4E9D-A6D4-569275663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fi-FI" sz="3500" dirty="0">
                <a:solidFill>
                  <a:srgbClr val="FFFFFF"/>
                </a:solidFill>
              </a:rPr>
              <a:t>TOIMINTA/</a:t>
            </a:r>
            <a:br>
              <a:rPr lang="fi-FI" sz="3500" dirty="0">
                <a:solidFill>
                  <a:srgbClr val="FFFFFF"/>
                </a:solidFill>
              </a:rPr>
            </a:br>
            <a:r>
              <a:rPr lang="fi-FI" sz="3500" dirty="0">
                <a:solidFill>
                  <a:srgbClr val="FFFFFF"/>
                </a:solidFill>
              </a:rPr>
              <a:t>MEDIAPAJA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29845B1E-E593-425F-8E43-E3CDE3926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975" y="1869708"/>
            <a:ext cx="7172138" cy="3745107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Neuvonta, ohjaus ja koulutus digitaalisten palveluiden ja laitteiden käytössä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Yhdistyksen etäpalveluiden kehittäminen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Digiosaamisen jakaminen muille yhdistyksille, yhteisviestintä, paikallisten yhdistysten yhteistyön korostaminen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Palvelutietovaranto ja saavutettavuus, viestintä, arviointi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Jatkorahoituksen ja uusien hankkeiden haku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Työllistävä toiminta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91FB510-E52A-44E6-9FD4-4E5CB8415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226" y="964268"/>
            <a:ext cx="2556735" cy="557833"/>
          </a:xfrm>
          <a:prstGeom prst="rect">
            <a:avLst/>
          </a:prstGeom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D27A78B-49B3-7627-E418-1308EE10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7E13C3-5D63-4BFE-B23E-56955414D784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1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A2DB92-9F49-4079-8849-D8C66531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fi-FI" dirty="0"/>
              <a:t>TYÖLLISTÄMINEN 2026</a:t>
            </a:r>
          </a:p>
        </p:txBody>
      </p:sp>
      <p:graphicFrame>
        <p:nvGraphicFramePr>
          <p:cNvPr id="6" name="Sisällön paikkamerkki 2">
            <a:extLst>
              <a:ext uri="{FF2B5EF4-FFF2-40B4-BE49-F238E27FC236}">
                <a16:creationId xmlns:a16="http://schemas.microsoft.com/office/drawing/2014/main" id="{DF2EE644-3F88-F8A9-C0D5-AE2C7D1BB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241154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10A7EF-9AB7-265C-8A27-70F530F6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08DBD6-5747-4302-AE42-57CE147687A6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2536247-955C-4A89-8AF2-87A79047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fi-FI"/>
              <a:t>KUNTOUTTAVA TYÖTOIMINTA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CFCFBC-6D37-4837-99EB-B228E8253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1400" dirty="0">
                <a:solidFill>
                  <a:schemeClr val="tx1"/>
                </a:solidFill>
              </a:rPr>
              <a:t>RST ry tarjoaa kuntouttavaa työtoimintaa yksilö ja ryhmänohjauksen keinoin. </a:t>
            </a:r>
          </a:p>
          <a:p>
            <a:pPr marL="0" indent="0">
              <a:lnSpc>
                <a:spcPct val="90000"/>
              </a:lnSpc>
              <a:buNone/>
            </a:pPr>
            <a:endParaRPr lang="fi-FI" sz="1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Kuntouttavan työtoiminnan kilpailutukseen vastaaminen</a:t>
            </a:r>
          </a:p>
          <a:p>
            <a:pPr>
              <a:lnSpc>
                <a:spcPct val="90000"/>
              </a:lnSpc>
              <a:buClrTx/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Sosiaaliohjaus yhdistyksen aikuissosiaalityössä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Kuntouttavan työtoiminnan-esite 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Kuntouttava työtoiminta osana yhdistyksen toimintaa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Kuntouttavan työtoiminnan ammatillinen ja yksilöllinen asiakasohjaus sekä ryhmäohjaus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Asiakkaiden tukeminen ja auttaminen yhteistyössä hankkeiden tarjoamien palveluiden kanssa.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Asiakkaan työ- ja toimintakyvyn arviointi. Sosiaalisten ongelmien monimutkaistumiseen vastaaminen, joka näyttäytyy lisääntyneinä monipalveluasiakkuuksina. Kyky reagoida nopeasti palvelutarpeisiin.  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B5C198DE-F352-C117-CEA8-F8714915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4D45EA-1F32-4AA2-8AC1-59A8D8369C72}" type="datetime1">
              <a:rPr lang="fi-FI" smtClean="0">
                <a:solidFill>
                  <a:schemeClr val="tx1"/>
                </a:solidFill>
              </a:rPr>
              <a:t>13.2.2025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93685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Harmaasäv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f995ce-4b49-47e8-8b77-c28cadf1c696">W2KADK4UYQUN-392652923-66050</_dlc_DocId>
    <_dlc_DocIdUrl xmlns="4af995ce-4b49-47e8-8b77-c28cadf1c696">
      <Url>https://raumantyottomat.sharepoint.com/sites/RTSP/_layouts/15/DocIdRedir.aspx?ID=W2KADK4UYQUN-392652923-66050</Url>
      <Description>W2KADK4UYQUN-392652923-66050</Description>
    </_dlc_DocIdUrl>
    <lcf76f155ced4ddcb4097134ff3c332f xmlns="d646ad38-d4d0-401f-8117-76ae649bd946">
      <Terms xmlns="http://schemas.microsoft.com/office/infopath/2007/PartnerControls"/>
    </lcf76f155ced4ddcb4097134ff3c332f>
    <TaxCatchAll xmlns="4af995ce-4b49-47e8-8b77-c28cadf1c696" xsi:nil="true"/>
    <SharedWithUsers xmlns="4af995ce-4b49-47e8-8b77-c28cadf1c696">
      <UserInfo>
        <DisplayName>Paula Lampinen</DisplayName>
        <AccountId>121</AccountId>
        <AccountType/>
      </UserInfo>
      <UserInfo>
        <DisplayName>Ilse Vauhkonen</DisplayName>
        <AccountId>21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560C2C10529E342A0579B6EEBC0022F" ma:contentTypeVersion="18" ma:contentTypeDescription="Luo uusi asiakirja." ma:contentTypeScope="" ma:versionID="dc0841392467d94977ca9e23b5c547d8">
  <xsd:schema xmlns:xsd="http://www.w3.org/2001/XMLSchema" xmlns:xs="http://www.w3.org/2001/XMLSchema" xmlns:p="http://schemas.microsoft.com/office/2006/metadata/properties" xmlns:ns2="4af995ce-4b49-47e8-8b77-c28cadf1c696" xmlns:ns3="d646ad38-d4d0-401f-8117-76ae649bd946" targetNamespace="http://schemas.microsoft.com/office/2006/metadata/properties" ma:root="true" ma:fieldsID="2ae2e3bbaeec3aa9f26ed3a6bd0f1626" ns2:_="" ns3:_="">
    <xsd:import namespace="4af995ce-4b49-47e8-8b77-c28cadf1c696"/>
    <xsd:import namespace="d646ad38-d4d0-401f-8117-76ae649bd94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995ce-4b49-47e8-8b77-c28cadf1c6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66b9206f-dcd3-411e-b623-8a70e2e5c37d}" ma:internalName="TaxCatchAll" ma:showField="CatchAllData" ma:web="4af995ce-4b49-47e8-8b77-c28cadf1c6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6ad38-d4d0-401f-8117-76ae649bd9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Kuvien tunnisteet" ma:readOnly="false" ma:fieldId="{5cf76f15-5ced-4ddc-b409-7134ff3c332f}" ma:taxonomyMulti="true" ma:sspId="041d7373-462c-407a-98fc-9fb5e433c1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71C82C-A4D3-441E-9FCE-F09B39134373}">
  <ds:schemaRefs>
    <ds:schemaRef ds:uri="http://schemas.microsoft.com/office/2006/metadata/properties"/>
    <ds:schemaRef ds:uri="http://schemas.microsoft.com/office/infopath/2007/PartnerControls"/>
    <ds:schemaRef ds:uri="4af995ce-4b49-47e8-8b77-c28cadf1c696"/>
    <ds:schemaRef ds:uri="d646ad38-d4d0-401f-8117-76ae649bd946"/>
  </ds:schemaRefs>
</ds:datastoreItem>
</file>

<file path=customXml/itemProps2.xml><?xml version="1.0" encoding="utf-8"?>
<ds:datastoreItem xmlns:ds="http://schemas.openxmlformats.org/officeDocument/2006/customXml" ds:itemID="{DB8695B5-B06D-4CB4-9C10-694621335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f995ce-4b49-47e8-8b77-c28cadf1c696"/>
    <ds:schemaRef ds:uri="d646ad38-d4d0-401f-8117-76ae649bd9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3911B1-B01D-4927-967C-2F2EB994999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D58FE02-3ED6-40A3-8DD9-87C839FCFA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995</Words>
  <Application>Microsoft Office PowerPoint</Application>
  <PresentationFormat>Laajakuva</PresentationFormat>
  <Paragraphs>129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Wingdings 3</vt:lpstr>
      <vt:lpstr>Sektori</vt:lpstr>
      <vt:lpstr>Toimintasuunnitelma</vt:lpstr>
      <vt:lpstr>PowerPoint-esitys</vt:lpstr>
      <vt:lpstr>TARKOITUS JA TOIMINTA</vt:lpstr>
      <vt:lpstr>TAVOITTEET 2025</vt:lpstr>
      <vt:lpstr> </vt:lpstr>
      <vt:lpstr>PowerPoint-esitys</vt:lpstr>
      <vt:lpstr>TOIMINTA/ MEDIAPAJA</vt:lpstr>
      <vt:lpstr>TYÖLLISTÄMINEN 2026</vt:lpstr>
      <vt:lpstr>KUNTOUTTAVA TYÖTOIMINTA</vt:lpstr>
      <vt:lpstr>TUETUN TYÖLLISTÄMISEN TAVOITTEET</vt:lpstr>
      <vt:lpstr>KIRPPUTORI/OMPELIMO</vt:lpstr>
      <vt:lpstr>KAHVILA JA LOUNASPALVELU SEKÄ AINO KAHVILA</vt:lpstr>
      <vt:lpstr>TALOUS JA RAHOITUS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Toimintasuunnitelma</dc:title>
  <dc:creator/>
  <cp:lastModifiedBy/>
  <cp:revision>207</cp:revision>
  <dcterms:created xsi:type="dcterms:W3CDTF">2020-03-18T11:54:57Z</dcterms:created>
  <dcterms:modified xsi:type="dcterms:W3CDTF">2025-02-13T10:41:23Z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0x0101000560C2C10529E342A0579B6EEBC0022F</vt:lpwstr>
  </property>
  <property fmtid="{D5CDD505-2E9C-101B-9397-08002B2CF9AE}" pid="3" name="_dlc_DocIdItemGuid">
    <vt:lpwstr>8bf85f0f-baff-4ea7-ba77-bd985e8edc7b</vt:lpwstr>
  </property>
  <property fmtid="{D5CDD505-2E9C-101B-9397-08002B2CF9AE}" pid="4" name="MediaServiceImageTags">
    <vt:lpwstr/>
  </property>
</Properties>
</file>